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71"/>
  </p:notesMasterIdLst>
  <p:sldIdLst>
    <p:sldId id="316" r:id="rId3"/>
    <p:sldId id="340" r:id="rId4"/>
    <p:sldId id="341" r:id="rId5"/>
    <p:sldId id="342" r:id="rId6"/>
    <p:sldId id="318" r:id="rId7"/>
    <p:sldId id="317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1" r:id="rId20"/>
    <p:sldId id="330" r:id="rId21"/>
    <p:sldId id="332" r:id="rId22"/>
    <p:sldId id="333" r:id="rId23"/>
    <p:sldId id="343" r:id="rId24"/>
    <p:sldId id="344" r:id="rId25"/>
    <p:sldId id="359" r:id="rId26"/>
    <p:sldId id="360" r:id="rId27"/>
    <p:sldId id="389" r:id="rId28"/>
    <p:sldId id="390" r:id="rId29"/>
    <p:sldId id="361" r:id="rId30"/>
    <p:sldId id="346" r:id="rId31"/>
    <p:sldId id="347" r:id="rId32"/>
    <p:sldId id="348" r:id="rId33"/>
    <p:sldId id="349" r:id="rId34"/>
    <p:sldId id="350" r:id="rId35"/>
    <p:sldId id="351" r:id="rId36"/>
    <p:sldId id="352" r:id="rId37"/>
    <p:sldId id="353" r:id="rId38"/>
    <p:sldId id="354" r:id="rId39"/>
    <p:sldId id="355" r:id="rId40"/>
    <p:sldId id="356" r:id="rId41"/>
    <p:sldId id="357" r:id="rId42"/>
    <p:sldId id="358" r:id="rId43"/>
    <p:sldId id="362" r:id="rId44"/>
    <p:sldId id="363" r:id="rId45"/>
    <p:sldId id="364" r:id="rId46"/>
    <p:sldId id="365" r:id="rId47"/>
    <p:sldId id="366" r:id="rId48"/>
    <p:sldId id="367" r:id="rId49"/>
    <p:sldId id="368" r:id="rId50"/>
    <p:sldId id="369" r:id="rId51"/>
    <p:sldId id="370" r:id="rId52"/>
    <p:sldId id="371" r:id="rId53"/>
    <p:sldId id="372" r:id="rId54"/>
    <p:sldId id="373" r:id="rId55"/>
    <p:sldId id="374" r:id="rId56"/>
    <p:sldId id="375" r:id="rId57"/>
    <p:sldId id="376" r:id="rId58"/>
    <p:sldId id="377" r:id="rId59"/>
    <p:sldId id="378" r:id="rId60"/>
    <p:sldId id="379" r:id="rId61"/>
    <p:sldId id="380" r:id="rId62"/>
    <p:sldId id="381" r:id="rId63"/>
    <p:sldId id="382" r:id="rId64"/>
    <p:sldId id="383" r:id="rId65"/>
    <p:sldId id="384" r:id="rId66"/>
    <p:sldId id="385" r:id="rId67"/>
    <p:sldId id="386" r:id="rId68"/>
    <p:sldId id="387" r:id="rId69"/>
    <p:sldId id="388" r:id="rId7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8D7C"/>
    <a:srgbClr val="A0929F"/>
    <a:srgbClr val="9E829E"/>
    <a:srgbClr val="7CA48E"/>
    <a:srgbClr val="A1A878"/>
    <a:srgbClr val="7B6555"/>
    <a:srgbClr val="FF3D29"/>
    <a:srgbClr val="F03B02"/>
    <a:srgbClr val="EA0000"/>
    <a:srgbClr val="E9E0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87" d="100"/>
          <a:sy n="187" d="100"/>
        </p:scale>
        <p:origin x="-2960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63" Type="http://schemas.openxmlformats.org/officeDocument/2006/relationships/slide" Target="slides/slide61.xml"/><Relationship Id="rId64" Type="http://schemas.openxmlformats.org/officeDocument/2006/relationships/slide" Target="slides/slide62.xml"/><Relationship Id="rId65" Type="http://schemas.openxmlformats.org/officeDocument/2006/relationships/slide" Target="slides/slide63.xml"/><Relationship Id="rId66" Type="http://schemas.openxmlformats.org/officeDocument/2006/relationships/slide" Target="slides/slide64.xml"/><Relationship Id="rId67" Type="http://schemas.openxmlformats.org/officeDocument/2006/relationships/slide" Target="slides/slide65.xml"/><Relationship Id="rId68" Type="http://schemas.openxmlformats.org/officeDocument/2006/relationships/slide" Target="slides/slide66.xml"/><Relationship Id="rId69" Type="http://schemas.openxmlformats.org/officeDocument/2006/relationships/slide" Target="slides/slide67.xml"/><Relationship Id="rId50" Type="http://schemas.openxmlformats.org/officeDocument/2006/relationships/slide" Target="slides/slide48.xml"/><Relationship Id="rId51" Type="http://schemas.openxmlformats.org/officeDocument/2006/relationships/slide" Target="slides/slide49.xml"/><Relationship Id="rId52" Type="http://schemas.openxmlformats.org/officeDocument/2006/relationships/slide" Target="slides/slide50.xml"/><Relationship Id="rId53" Type="http://schemas.openxmlformats.org/officeDocument/2006/relationships/slide" Target="slides/slide51.xml"/><Relationship Id="rId54" Type="http://schemas.openxmlformats.org/officeDocument/2006/relationships/slide" Target="slides/slide52.xml"/><Relationship Id="rId55" Type="http://schemas.openxmlformats.org/officeDocument/2006/relationships/slide" Target="slides/slide53.xml"/><Relationship Id="rId56" Type="http://schemas.openxmlformats.org/officeDocument/2006/relationships/slide" Target="slides/slide54.xml"/><Relationship Id="rId57" Type="http://schemas.openxmlformats.org/officeDocument/2006/relationships/slide" Target="slides/slide55.xml"/><Relationship Id="rId58" Type="http://schemas.openxmlformats.org/officeDocument/2006/relationships/slide" Target="slides/slide56.xml"/><Relationship Id="rId59" Type="http://schemas.openxmlformats.org/officeDocument/2006/relationships/slide" Target="slides/slide5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70" Type="http://schemas.openxmlformats.org/officeDocument/2006/relationships/slide" Target="slides/slide68.xml"/><Relationship Id="rId71" Type="http://schemas.openxmlformats.org/officeDocument/2006/relationships/notesMaster" Target="notesMasters/notesMaster1.xml"/><Relationship Id="rId72" Type="http://schemas.openxmlformats.org/officeDocument/2006/relationships/printerSettings" Target="printerSettings/printerSettings1.bin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73" Type="http://schemas.openxmlformats.org/officeDocument/2006/relationships/presProps" Target="presProps.xml"/><Relationship Id="rId74" Type="http://schemas.openxmlformats.org/officeDocument/2006/relationships/viewProps" Target="viewProps.xml"/><Relationship Id="rId75" Type="http://schemas.openxmlformats.org/officeDocument/2006/relationships/theme" Target="theme/theme1.xml"/><Relationship Id="rId76" Type="http://schemas.openxmlformats.org/officeDocument/2006/relationships/tableStyles" Target="tableStyles.xml"/><Relationship Id="rId60" Type="http://schemas.openxmlformats.org/officeDocument/2006/relationships/slide" Target="slides/slide58.xml"/><Relationship Id="rId61" Type="http://schemas.openxmlformats.org/officeDocument/2006/relationships/slide" Target="slides/slide59.xml"/><Relationship Id="rId62" Type="http://schemas.openxmlformats.org/officeDocument/2006/relationships/slide" Target="slides/slide60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9B205F08-36A9-44E4-A60D-30D80525F205}" type="slidenum">
              <a:rPr lang="en-US" altLang="es-MX"/>
              <a:pPr>
                <a:defRPr/>
              </a:pPr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2753253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4149" indent="-286211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4845" indent="-228969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2782" indent="-228969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60720" indent="-228969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8657" indent="-2289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6595" indent="-2289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34533" indent="-2289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92470" indent="-2289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0835856-8426-45AD-B990-A17DE55EF583}" type="slidenum">
              <a:rPr lang="en-US" altLang="es-MX" sz="1200">
                <a:solidFill>
                  <a:prstClr val="black"/>
                </a:solidFill>
              </a:rPr>
              <a:pPr eaLnBrk="1" hangingPunct="1"/>
              <a:t>1</a:t>
            </a:fld>
            <a:endParaRPr lang="en-US" altLang="es-MX" sz="1200">
              <a:solidFill>
                <a:prstClr val="black"/>
              </a:solidFill>
            </a:endParaRPr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50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51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52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53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54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55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56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57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58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59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42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60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61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62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63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64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65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66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67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68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43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44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45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46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47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48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205F08-36A9-44E4-A60D-30D80525F205}" type="slidenum">
              <a:rPr lang="en-US" altLang="es-MX" smtClean="0"/>
              <a:pPr>
                <a:defRPr/>
              </a:pPr>
              <a:t>49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09329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C684D-4E93-42F5-AA1C-ED98BA58DAA5}" type="slidenum">
              <a:rPr lang="en-US" altLang="es-MX"/>
              <a:pPr>
                <a:defRPr/>
              </a:pPr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245554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6C9E3-E38C-42AE-A53A-B7454D44D415}" type="slidenum">
              <a:rPr lang="en-US" altLang="es-MX"/>
              <a:pPr>
                <a:defRPr/>
              </a:pPr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953396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9E361-8CB7-4930-B94A-0063F3DA2EB2}" type="slidenum">
              <a:rPr lang="en-US" altLang="es-MX"/>
              <a:pPr>
                <a:defRPr/>
              </a:pPr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572692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9B2C5-C641-4964-B1A3-CD7419BFCEE7}" type="slidenum">
              <a:rPr lang="en-US" altLang="es-MX"/>
              <a:pPr>
                <a:defRPr/>
              </a:pPr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211798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ECE2D-2E89-41F2-B6BD-54F436A0CB00}" type="slidenum">
              <a:rPr lang="en-US" altLang="es-MX"/>
              <a:pPr/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76629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543A21-9216-4DB4-80E4-B31DCA215B72}" type="slidenum">
              <a:rPr lang="en-US" altLang="es-MX"/>
              <a:pPr/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85170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77C32-E47E-46A6-BC9E-BE377ED6ACAD}" type="slidenum">
              <a:rPr lang="en-US" altLang="es-MX"/>
              <a:pPr/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355408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C72AD-506B-403D-AA19-F476E87DDDE8}" type="slidenum">
              <a:rPr lang="en-US" altLang="es-MX"/>
              <a:pPr/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2085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AF234A-E57D-4B1A-A147-9733BED1DD17}" type="slidenum">
              <a:rPr lang="en-US" altLang="es-MX"/>
              <a:pPr/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2452647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15274-3B21-4503-8D93-AFFF0E42E2B7}" type="slidenum">
              <a:rPr lang="en-US" altLang="es-MX"/>
              <a:pPr/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818189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3FFAB-371B-4AAA-A3B1-F9761E18B906}" type="slidenum">
              <a:rPr lang="en-US" altLang="es-MX"/>
              <a:pPr/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20488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F2B08-CE67-4099-A9EF-9A00106B3D2E}" type="slidenum">
              <a:rPr lang="en-US" altLang="es-MX"/>
              <a:pPr>
                <a:defRPr/>
              </a:pPr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292032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09CC5-3206-4963-BE7A-D4C51D252D0F}" type="slidenum">
              <a:rPr lang="en-US" altLang="es-MX"/>
              <a:pPr/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85119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92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92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92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57457-C6A3-4EE0-8109-E0CD030430C8}" type="slidenum">
              <a:rPr lang="en-US" altLang="es-MX"/>
              <a:pPr/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2320471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85CD11-59B7-4B2A-8B99-9C4955F9AA7C}" type="slidenum">
              <a:rPr lang="en-US" altLang="es-MX"/>
              <a:pPr/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666420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D6FCFC-E626-4AF1-9D0C-81C57AD03C27}" type="slidenum">
              <a:rPr lang="en-US" altLang="es-MX"/>
              <a:pPr/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2492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D701D-DC23-460E-9AD9-78E478090AE2}" type="slidenum">
              <a:rPr lang="en-US" altLang="es-MX"/>
              <a:pPr>
                <a:defRPr/>
              </a:pPr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84973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52A05-5129-4CE9-BDD5-7A576CC54072}" type="slidenum">
              <a:rPr lang="en-US" altLang="es-MX"/>
              <a:pPr>
                <a:defRPr/>
              </a:pPr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2154848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F96FE-BDEC-4A64-B42B-426014186939}" type="slidenum">
              <a:rPr lang="en-US" altLang="es-MX"/>
              <a:pPr>
                <a:defRPr/>
              </a:pPr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36905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58575-03F8-4148-85EA-4798442949EE}" type="slidenum">
              <a:rPr lang="en-US" altLang="es-MX"/>
              <a:pPr>
                <a:defRPr/>
              </a:pPr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564411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9A43A-84AE-4444-9491-F969F3D420F7}" type="slidenum">
              <a:rPr lang="en-US" altLang="es-MX"/>
              <a:pPr>
                <a:defRPr/>
              </a:pPr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014473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320A5-7A88-4CB4-A540-27D4CC6AFCC0}" type="slidenum">
              <a:rPr lang="en-US" altLang="es-MX"/>
              <a:pPr>
                <a:defRPr/>
              </a:pPr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2719683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91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91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91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DA804-6FE8-48E0-957B-D8534759FC59}" type="slidenum">
              <a:rPr lang="en-US" altLang="es-MX"/>
              <a:pPr>
                <a:defRPr/>
              </a:pPr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24785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9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fld id="{EB32B481-3E70-4C07-812D-3B7B49B78244}" type="slidenum">
              <a:rPr lang="en-US" altLang="es-MX"/>
              <a:pPr>
                <a:defRPr/>
              </a:pPr>
              <a:t>‹#›</a:t>
            </a:fld>
            <a:endParaRPr lang="en-US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9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6754" y="274638"/>
            <a:ext cx="823049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6754" y="1600206"/>
            <a:ext cx="8230499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 smtClean="0"/>
              <a:t>Click to edit Master text styles</a:t>
            </a:r>
          </a:p>
          <a:p>
            <a:pPr lvl="1"/>
            <a:r>
              <a:rPr lang="en-US" altLang="es-MX" smtClean="0"/>
              <a:t>Second level</a:t>
            </a:r>
          </a:p>
          <a:p>
            <a:pPr lvl="2"/>
            <a:r>
              <a:rPr lang="en-US" altLang="es-MX" smtClean="0"/>
              <a:t>Third level</a:t>
            </a:r>
          </a:p>
          <a:p>
            <a:pPr lvl="3"/>
            <a:r>
              <a:rPr lang="en-US" altLang="es-MX" smtClean="0"/>
              <a:t>Fourth level</a:t>
            </a:r>
          </a:p>
          <a:p>
            <a:pPr lvl="4"/>
            <a:r>
              <a:rPr lang="en-US" altLang="es-MX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755" y="6356357"/>
            <a:ext cx="2133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3879" y="6356357"/>
            <a:ext cx="28962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50" y="6356357"/>
            <a:ext cx="2134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238766E-EC55-4B1E-9792-E94B3F57C0A3}" type="slidenum">
              <a:rPr lang="en-US" altLang="es-MX">
                <a:latin typeface="Arial" pitchFamily="34" charset="0"/>
              </a:rPr>
              <a:pPr/>
              <a:t>‹#›</a:t>
            </a:fld>
            <a:endParaRPr lang="en-US" altLang="es-MX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797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1.png"/><Relationship Id="rId3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emf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emf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0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14226" y="5638800"/>
            <a:ext cx="9144000" cy="121920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-228600"/>
            <a:ext cx="9180616" cy="16764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1649" y="-76200"/>
            <a:ext cx="7772250" cy="1447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i="1" dirty="0">
                <a:solidFill>
                  <a:schemeClr val="bg1"/>
                </a:solidFill>
                <a:latin typeface="Cambria"/>
                <a:cs typeface="Cambria"/>
              </a:rPr>
              <a:t>Difficult People: </a:t>
            </a:r>
            <a:br>
              <a:rPr lang="en-US" sz="4000" b="1" i="1" dirty="0">
                <a:solidFill>
                  <a:schemeClr val="bg1"/>
                </a:solidFill>
                <a:latin typeface="Cambria"/>
                <a:cs typeface="Cambria"/>
              </a:rPr>
            </a:br>
            <a:r>
              <a:rPr lang="en-US" sz="4000" b="1" i="1" dirty="0">
                <a:solidFill>
                  <a:schemeClr val="bg1"/>
                </a:solidFill>
                <a:latin typeface="Cambria"/>
                <a:cs typeface="Cambria"/>
              </a:rPr>
              <a:t>Difficult Patients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752600"/>
            <a:ext cx="8991600" cy="3733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A Framework for Intervention</a:t>
            </a:r>
            <a:r>
              <a:rPr lang="en-US" sz="2800" i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, Stabilization </a:t>
            </a: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and </a:t>
            </a:r>
            <a:r>
              <a:rPr lang="en-US" sz="2800" i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Recovery</a:t>
            </a:r>
          </a:p>
          <a:p>
            <a:pPr eaLnBrk="1" fontAlgn="auto" hangingPunct="1">
              <a:lnSpc>
                <a:spcPts val="2900"/>
              </a:lnSpc>
              <a:spcAft>
                <a:spcPts val="0"/>
              </a:spcAft>
              <a:defRPr/>
            </a:pPr>
            <a:endParaRPr lang="en-US" sz="4000" dirty="0" smtClean="0">
              <a:solidFill>
                <a:srgbClr val="C00000"/>
              </a:solidFill>
              <a:latin typeface="Cambria" panose="02040503050406030204" pitchFamily="18" charset="0"/>
              <a:ea typeface="+mn-ea"/>
              <a:cs typeface="+mn-cs"/>
            </a:endParaRPr>
          </a:p>
          <a:p>
            <a:pPr eaLnBrk="1" fontAlgn="auto" hangingPunct="1">
              <a:lnSpc>
                <a:spcPts val="2900"/>
              </a:lnSpc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C00000"/>
                </a:solidFill>
                <a:latin typeface="Cambria" panose="02040503050406030204" pitchFamily="18" charset="0"/>
                <a:ea typeface="+mn-ea"/>
                <a:cs typeface="+mn-cs"/>
              </a:rPr>
              <a:t>41</a:t>
            </a:r>
            <a:r>
              <a:rPr lang="en-US" sz="3600" baseline="30000" dirty="0" smtClean="0">
                <a:solidFill>
                  <a:srgbClr val="C00000"/>
                </a:solidFill>
                <a:latin typeface="Cambria" panose="02040503050406030204" pitchFamily="18" charset="0"/>
                <a:ea typeface="+mn-ea"/>
                <a:cs typeface="+mn-cs"/>
              </a:rPr>
              <a:t>st</a:t>
            </a:r>
            <a:r>
              <a:rPr lang="en-US" sz="3600" dirty="0" smtClean="0">
                <a:solidFill>
                  <a:srgbClr val="C00000"/>
                </a:solidFill>
                <a:latin typeface="Cambria" panose="02040503050406030204" pitchFamily="18" charset="0"/>
                <a:ea typeface="+mn-ea"/>
                <a:cs typeface="+mn-cs"/>
              </a:rPr>
              <a:t> </a:t>
            </a:r>
            <a:r>
              <a:rPr lang="en-US" sz="3600" dirty="0">
                <a:solidFill>
                  <a:srgbClr val="C00000"/>
                </a:solidFill>
                <a:latin typeface="Cambria" panose="02040503050406030204" pitchFamily="18" charset="0"/>
                <a:ea typeface="+mn-ea"/>
                <a:cs typeface="+mn-cs"/>
              </a:rPr>
              <a:t>Annual School of Addiction </a:t>
            </a:r>
          </a:p>
          <a:p>
            <a:pPr eaLnBrk="1" fontAlgn="auto" hangingPunct="1">
              <a:lnSpc>
                <a:spcPts val="2900"/>
              </a:lnSpc>
              <a:spcAft>
                <a:spcPts val="0"/>
              </a:spcAft>
              <a:defRPr/>
            </a:pPr>
            <a:r>
              <a:rPr lang="en-US" sz="3600" dirty="0">
                <a:solidFill>
                  <a:srgbClr val="C00000"/>
                </a:solidFill>
                <a:latin typeface="Cambria" panose="02040503050406030204" pitchFamily="18" charset="0"/>
                <a:ea typeface="+mn-ea"/>
                <a:cs typeface="+mn-cs"/>
              </a:rPr>
              <a:t>and Behavioral Health</a:t>
            </a:r>
            <a:endParaRPr lang="en-US" sz="3600" b="1" dirty="0" smtClean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/>
              <a:buNone/>
              <a:defRPr/>
            </a:pPr>
            <a:endParaRPr lang="en-US" sz="2200" b="1" i="1" dirty="0" smtClean="0">
              <a:solidFill>
                <a:srgbClr val="CCFFCC"/>
              </a:solidFill>
              <a:ea typeface="+mn-ea"/>
              <a:cs typeface="+mn-cs"/>
            </a:endParaRPr>
          </a:p>
          <a:p>
            <a:pPr eaLnBrk="1" fontAlgn="auto" hangingPunct="1">
              <a:lnSpc>
                <a:spcPts val="2900"/>
              </a:lnSpc>
              <a:spcAft>
                <a:spcPts val="0"/>
              </a:spcAft>
              <a:defRPr/>
            </a:pPr>
            <a:endParaRPr lang="en-US" sz="3100" dirty="0" smtClean="0">
              <a:solidFill>
                <a:srgbClr val="C00000"/>
              </a:solidFill>
              <a:latin typeface="Cambria" panose="02040503050406030204" pitchFamily="18" charset="0"/>
              <a:ea typeface="+mn-ea"/>
              <a:cs typeface="+mn-cs"/>
            </a:endParaRPr>
          </a:p>
          <a:p>
            <a:pPr eaLnBrk="1" fontAlgn="auto" hangingPunct="1">
              <a:lnSpc>
                <a:spcPts val="2900"/>
              </a:lnSpc>
              <a:spcAft>
                <a:spcPts val="0"/>
              </a:spcAft>
              <a:defRPr/>
            </a:pPr>
            <a:r>
              <a:rPr lang="en-US" b="1" i="1" dirty="0" smtClean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rPr>
              <a:t>Anchorage, AK</a:t>
            </a:r>
            <a:endParaRPr lang="en-US" b="1" i="1" dirty="0">
              <a:solidFill>
                <a:schemeClr val="tx1"/>
              </a:solidFill>
              <a:latin typeface="Cambria" panose="02040503050406030204" pitchFamily="18" charset="0"/>
              <a:ea typeface="+mn-ea"/>
              <a:cs typeface="+mn-cs"/>
            </a:endParaRPr>
          </a:p>
          <a:p>
            <a:pPr eaLnBrk="1" fontAlgn="auto" hangingPunct="1">
              <a:lnSpc>
                <a:spcPts val="2900"/>
              </a:lnSpc>
              <a:spcAft>
                <a:spcPts val="0"/>
              </a:spcAft>
              <a:buFont typeface="Arial"/>
              <a:buNone/>
              <a:defRPr/>
            </a:pP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+mn-ea"/>
                <a:cs typeface="+mn-cs"/>
              </a:rPr>
              <a:t>May. 2015</a:t>
            </a:r>
          </a:p>
        </p:txBody>
      </p:sp>
      <p:sp>
        <p:nvSpPr>
          <p:cNvPr id="15364" name="TextBox 1"/>
          <p:cNvSpPr txBox="1">
            <a:spLocks noChangeArrowheads="1"/>
          </p:cNvSpPr>
          <p:nvPr/>
        </p:nvSpPr>
        <p:spPr bwMode="auto">
          <a:xfrm>
            <a:off x="1311648" y="5715000"/>
            <a:ext cx="661315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Font typeface="Arial" pitchFamily="34" charset="0"/>
              <a:buNone/>
            </a:pPr>
            <a:r>
              <a:rPr lang="en-US" altLang="es-MX" sz="3200" dirty="0">
                <a:solidFill>
                  <a:srgbClr val="EEE9C0"/>
                </a:solidFill>
                <a:latin typeface="+mn-lt"/>
                <a:ea typeface="Adobe Gothic Std B" pitchFamily="34" charset="-128"/>
              </a:rPr>
              <a:t>Bruce </a:t>
            </a:r>
            <a:r>
              <a:rPr lang="en-US" altLang="es-MX" sz="3200" dirty="0" err="1">
                <a:solidFill>
                  <a:srgbClr val="EEE9C0"/>
                </a:solidFill>
                <a:latin typeface="+mn-lt"/>
                <a:ea typeface="Adobe Gothic Std B" pitchFamily="34" charset="-128"/>
              </a:rPr>
              <a:t>Carruth</a:t>
            </a:r>
            <a:r>
              <a:rPr lang="en-US" altLang="es-MX" sz="3200" dirty="0">
                <a:solidFill>
                  <a:srgbClr val="EEE9C0"/>
                </a:solidFill>
                <a:latin typeface="+mn-lt"/>
                <a:ea typeface="Adobe Gothic Std B" pitchFamily="34" charset="-128"/>
              </a:rPr>
              <a:t>, </a:t>
            </a:r>
            <a:r>
              <a:rPr lang="en-US" altLang="es-MX" sz="3200" dirty="0" smtClean="0">
                <a:solidFill>
                  <a:srgbClr val="EEE9C0"/>
                </a:solidFill>
                <a:latin typeface="+mn-lt"/>
                <a:ea typeface="Adobe Gothic Std B" pitchFamily="34" charset="-128"/>
              </a:rPr>
              <a:t>Ph.D.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en-US" altLang="es-MX" dirty="0" smtClean="0">
                <a:solidFill>
                  <a:srgbClr val="EEE9C0"/>
                </a:solidFill>
                <a:latin typeface="+mn-lt"/>
                <a:ea typeface="Adobe Gothic Std B" pitchFamily="34" charset="-128"/>
              </a:rPr>
              <a:t>San </a:t>
            </a:r>
            <a:r>
              <a:rPr lang="en-US" altLang="es-MX" dirty="0">
                <a:solidFill>
                  <a:srgbClr val="EEE9C0"/>
                </a:solidFill>
                <a:latin typeface="+mn-lt"/>
                <a:ea typeface="Adobe Gothic Std B" pitchFamily="34" charset="-128"/>
              </a:rPr>
              <a:t>Miguel de Allende, GTO, Mexico</a:t>
            </a:r>
          </a:p>
        </p:txBody>
      </p:sp>
    </p:spTree>
    <p:extLst>
      <p:ext uri="{BB962C8B-B14F-4D97-AF65-F5344CB8AC3E}">
        <p14:creationId xmlns:p14="http://schemas.microsoft.com/office/powerpoint/2010/main" val="1006289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762000" y="1524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These capacities </a:t>
            </a:r>
            <a:r>
              <a:rPr lang="en-US" altLang="es-MX" sz="2800" b="1" i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can be </a:t>
            </a:r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hindered by early developmental childhood experiences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03110" y="1981200"/>
            <a:ext cx="7467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Rejection and abandonment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Physical, emotional &amp; psychosexual abuse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Degradation and shame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Exposure to violence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Developmental failures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Pervasive poverty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Physical illness / physical trauma / birth defects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Poor parental nurturing / loss of a parent</a:t>
            </a:r>
          </a:p>
        </p:txBody>
      </p:sp>
    </p:spTree>
    <p:extLst>
      <p:ext uri="{BB962C8B-B14F-4D97-AF65-F5344CB8AC3E}">
        <p14:creationId xmlns:p14="http://schemas.microsoft.com/office/powerpoint/2010/main" val="16956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762000" y="152400"/>
            <a:ext cx="746759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These traumas </a:t>
            </a:r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contribute to </a:t>
            </a:r>
            <a:r>
              <a:rPr lang="en-US" altLang="es-MX" sz="2800" b="1" i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inhibiting essential </a:t>
            </a:r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life skills </a:t>
            </a:r>
            <a:r>
              <a:rPr lang="en-US" altLang="es-MX" sz="2800" b="1" i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 development</a:t>
            </a:r>
            <a:endParaRPr lang="en-US" altLang="es-MX" sz="2800" b="1" i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19200" y="1820882"/>
            <a:ext cx="7467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Interpersonal / relational skills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Problem solving skills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Conflict management skills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Needs management skills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	</a:t>
            </a:r>
            <a:r>
              <a:rPr lang="en-US" altLang="es-MX" sz="2600" dirty="0" smtClean="0">
                <a:solidFill>
                  <a:srgbClr val="EA0000"/>
                </a:solidFill>
                <a:latin typeface="Calibri"/>
              </a:rPr>
              <a:t>→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meeting self needs      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	</a:t>
            </a:r>
            <a:r>
              <a:rPr lang="en-US" altLang="es-MX" sz="2600" dirty="0" smtClean="0">
                <a:solidFill>
                  <a:srgbClr val="EA0000"/>
                </a:solidFill>
                <a:latin typeface="Calibri"/>
              </a:rPr>
              <a:t>→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recognizing the needs of others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Work / study skills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Self care skills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Skills in planning and organizing</a:t>
            </a:r>
          </a:p>
        </p:txBody>
      </p:sp>
    </p:spTree>
    <p:extLst>
      <p:ext uri="{BB962C8B-B14F-4D97-AF65-F5344CB8AC3E}">
        <p14:creationId xmlns:p14="http://schemas.microsoft.com/office/powerpoint/2010/main" val="4255926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n Arrow 11"/>
          <p:cNvSpPr/>
          <p:nvPr/>
        </p:nvSpPr>
        <p:spPr>
          <a:xfrm rot="3030556">
            <a:off x="6565707" y="4244352"/>
            <a:ext cx="381000" cy="1376037"/>
          </a:xfrm>
          <a:prstGeom prst="downArrow">
            <a:avLst/>
          </a:prstGeom>
          <a:solidFill>
            <a:srgbClr val="76CE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-14226" y="6400800"/>
            <a:ext cx="9144000" cy="4572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rgbClr val="76CECC"/>
                </a:solidFill>
                <a:latin typeface="Cambria"/>
                <a:ea typeface="+mn-e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14226" y="0"/>
            <a:ext cx="9144000" cy="1143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ea typeface="+mn-e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101084" y="76200"/>
            <a:ext cx="891337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lvl="0" algn="ctr" defTabSz="914400" eaLnBrk="1" hangingPunct="1">
              <a:defRPr/>
            </a:pPr>
            <a:r>
              <a:rPr lang="en-US" sz="2800" b="1" i="1" dirty="0">
                <a:solidFill>
                  <a:schemeClr val="bg1"/>
                </a:solidFill>
                <a:latin typeface="Cambria"/>
                <a:cs typeface="Cambria"/>
              </a:rPr>
              <a:t>Negative reinforcement cycle in adolescence and young adulthood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47800" y="144780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Life skills deficits and developmental lags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0955" y="3258437"/>
            <a:ext cx="3559560" cy="932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 defTabSz="457200" fontAlgn="auto">
              <a:lnSpc>
                <a:spcPts val="18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prstClr val="black"/>
                </a:solidFill>
                <a:latin typeface="Calibri"/>
                <a:ea typeface="ＭＳ Ｐゴシック" charset="0"/>
              </a:rPr>
              <a:t>Developmental</a:t>
            </a:r>
            <a:endParaRPr lang="en-US" b="1" dirty="0">
              <a:solidFill>
                <a:prstClr val="black"/>
              </a:solidFill>
              <a:latin typeface="Calibri"/>
              <a:ea typeface="ＭＳ Ｐゴシック" charset="0"/>
            </a:endParaRPr>
          </a:p>
          <a:p>
            <a:pPr marL="342900" lvl="0" indent="-342900" algn="ctr" defTabSz="457200" fontAlgn="auto">
              <a:lnSpc>
                <a:spcPts val="18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prstClr val="black"/>
                </a:solidFill>
                <a:latin typeface="Calibri"/>
                <a:ea typeface="ＭＳ Ｐゴシック" charset="0"/>
              </a:rPr>
              <a:t>trauma </a:t>
            </a:r>
            <a:r>
              <a:rPr lang="en-US" b="1" dirty="0">
                <a:solidFill>
                  <a:prstClr val="black"/>
                </a:solidFill>
                <a:latin typeface="Calibri"/>
                <a:ea typeface="ＭＳ Ｐゴシック" charset="0"/>
              </a:rPr>
              <a:t>and ongoing</a:t>
            </a:r>
          </a:p>
          <a:p>
            <a:pPr marL="342900" lvl="0" indent="-342900" algn="ctr" defTabSz="457200" fontAlgn="auto">
              <a:lnSpc>
                <a:spcPts val="18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dirty="0" err="1" smtClean="0">
                <a:solidFill>
                  <a:prstClr val="black"/>
                </a:solidFill>
                <a:latin typeface="Calibri"/>
                <a:ea typeface="ＭＳ Ｐゴシック" charset="0"/>
              </a:rPr>
              <a:t>retraumatization</a:t>
            </a:r>
            <a:r>
              <a:rPr lang="en-US" b="1" dirty="0" smtClean="0">
                <a:solidFill>
                  <a:prstClr val="black"/>
                </a:solidFill>
                <a:latin typeface="Calibri"/>
                <a:ea typeface="ＭＳ Ｐゴシック" charset="0"/>
              </a:rPr>
              <a:t> </a:t>
            </a:r>
            <a:endParaRPr lang="en-US" b="1" dirty="0">
              <a:solidFill>
                <a:srgbClr val="FF0000"/>
              </a:solidFill>
              <a:latin typeface="Calibri"/>
              <a:ea typeface="ＭＳ Ｐゴシック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3048000"/>
            <a:ext cx="2876046" cy="132343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 eaLnBrk="1" fontAlgn="auto" hangingPunct="1">
              <a:lnSpc>
                <a:spcPts val="2400"/>
              </a:lnSpc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latin typeface="+mn-lt"/>
              </a:rPr>
              <a:t>Lifelong adaptive coping to </a:t>
            </a:r>
            <a:r>
              <a:rPr lang="en-US" b="1" dirty="0">
                <a:latin typeface="+mn-lt"/>
              </a:rPr>
              <a:t>wound increases                       </a:t>
            </a:r>
            <a:r>
              <a:rPr lang="en-US" b="1" dirty="0" smtClean="0">
                <a:latin typeface="+mn-lt"/>
              </a:rPr>
              <a:t>rigidity</a:t>
            </a:r>
            <a:endParaRPr lang="en-US" b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Down Arrow 8"/>
          <p:cNvSpPr/>
          <p:nvPr/>
        </p:nvSpPr>
        <p:spPr>
          <a:xfrm rot="18586375">
            <a:off x="6249451" y="2072356"/>
            <a:ext cx="359410" cy="1126377"/>
          </a:xfrm>
          <a:prstGeom prst="downArrow">
            <a:avLst/>
          </a:prstGeom>
          <a:solidFill>
            <a:srgbClr val="76CE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Down Arrow 14"/>
          <p:cNvSpPr/>
          <p:nvPr/>
        </p:nvSpPr>
        <p:spPr>
          <a:xfrm rot="13974888">
            <a:off x="2383860" y="1975591"/>
            <a:ext cx="359410" cy="1094808"/>
          </a:xfrm>
          <a:prstGeom prst="downArrow">
            <a:avLst/>
          </a:prstGeom>
          <a:solidFill>
            <a:srgbClr val="76CE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TextBox 15"/>
          <p:cNvSpPr txBox="1"/>
          <p:nvPr/>
        </p:nvSpPr>
        <p:spPr>
          <a:xfrm>
            <a:off x="2338065" y="5496580"/>
            <a:ext cx="4672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+mn-lt"/>
              </a:rPr>
              <a:t>More wounds to self</a:t>
            </a:r>
          </a:p>
        </p:txBody>
      </p:sp>
      <p:sp>
        <p:nvSpPr>
          <p:cNvPr id="17" name="Down Arrow 16"/>
          <p:cNvSpPr/>
          <p:nvPr/>
        </p:nvSpPr>
        <p:spPr>
          <a:xfrm rot="7978356">
            <a:off x="2355555" y="4445918"/>
            <a:ext cx="381000" cy="1189048"/>
          </a:xfrm>
          <a:prstGeom prst="downArrow">
            <a:avLst/>
          </a:prstGeom>
          <a:solidFill>
            <a:srgbClr val="76CE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621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762000" y="1524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A drug or coping behavior evolves to quell the core deficits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1447800"/>
            <a:ext cx="74676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Arial" pitchFamily="34" charset="0"/>
              <a:buNone/>
            </a:pPr>
            <a:r>
              <a:rPr lang="en-US" altLang="es-MX" sz="3200" b="1" i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Some adaptive coping patterns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sz="1000" b="1" i="1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0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0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MANIPULATIVE ORIENTATION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  suspicious and mistrusting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  conning and manipulative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  self aggrandizing / entitled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  self effacing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  seductive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0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0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. HOPELESS AND DESPAIRING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 dysthymic / chronically depressed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  pervasively dependent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  counter-dependent isolation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0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0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WOUNDED and UNSAFE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   wounded / trauma orientation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   angry victim</a:t>
            </a:r>
          </a:p>
        </p:txBody>
      </p:sp>
    </p:spTree>
    <p:extLst>
      <p:ext uri="{BB962C8B-B14F-4D97-AF65-F5344CB8AC3E}">
        <p14:creationId xmlns:p14="http://schemas.microsoft.com/office/powerpoint/2010/main" val="387835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762000" y="1524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A drug or coping behavior evolves to quell the core deficits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1453717"/>
            <a:ext cx="80772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Arial" pitchFamily="34" charset="0"/>
              <a:buNone/>
            </a:pPr>
            <a:r>
              <a:rPr lang="en-US" altLang="es-MX" sz="2600" b="1" i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Some adaptive coping patterns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sz="1000" b="1" i="1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0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0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CHRONICALLY ANXIOUS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  </a:t>
            </a:r>
            <a:r>
              <a:rPr lang="en-US" altLang="es-MX" sz="2000" dirty="0" err="1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phobically</a:t>
            </a: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anxious (fearful)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  obsessively anxious (obsessive and “locked down”)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0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0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CORE ANGER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  aggressive and attacking (everyone else is an idiot)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  passive aggressive (disavowed overt anger)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0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0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WITHDRAWN AND ISOLATED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  lives within self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  highly defended and interpersonally distant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  can acknowledge disconnection but is clueless about how to connect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0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0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SOMATICIZING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  chronically sick or impaired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0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  being sick is a/the primary way of connecting, getting love and support</a:t>
            </a:r>
          </a:p>
        </p:txBody>
      </p:sp>
    </p:spTree>
    <p:extLst>
      <p:ext uri="{BB962C8B-B14F-4D97-AF65-F5344CB8AC3E}">
        <p14:creationId xmlns:p14="http://schemas.microsoft.com/office/powerpoint/2010/main" val="45317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762000" y="1524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A drug or coping behavior evolves to quell the core deficits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1453717"/>
            <a:ext cx="80772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Arial" pitchFamily="34" charset="0"/>
              <a:buNone/>
            </a:pPr>
            <a:endParaRPr lang="en-US" altLang="es-MX" sz="1000" b="1" i="1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ADDICTION as an effort to adaptively cope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	</a:t>
            </a:r>
            <a:r>
              <a:rPr lang="en-US" altLang="es-MX" dirty="0" smtClean="0">
                <a:latin typeface="Calibri"/>
              </a:rPr>
              <a:t>• Control dynamics 	  • Shame &amp; guilt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 smtClean="0">
                <a:latin typeface="Calibri"/>
              </a:rPr>
              <a:t>	• Emotional blunting 	  • Aloneness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 smtClean="0">
                <a:latin typeface="Calibri"/>
              </a:rPr>
              <a:t>	• Living in crises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b="1" dirty="0" smtClean="0">
                <a:solidFill>
                  <a:srgbClr val="EA0000"/>
                </a:solidFill>
                <a:latin typeface="Calibri"/>
              </a:rPr>
              <a:t>→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Addiction builds “disconnects” in primary relationships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	Increasing the alienation / shame / insecurity      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b="1" dirty="0" smtClean="0">
                <a:solidFill>
                  <a:srgbClr val="EA0000"/>
                </a:solidFill>
                <a:latin typeface="Calibri"/>
              </a:rPr>
              <a:t>→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Addiction obscures underlying problems &amp; deficits</a:t>
            </a:r>
          </a:p>
        </p:txBody>
      </p:sp>
    </p:spTree>
    <p:extLst>
      <p:ext uri="{BB962C8B-B14F-4D97-AF65-F5344CB8AC3E}">
        <p14:creationId xmlns:p14="http://schemas.microsoft.com/office/powerpoint/2010/main" val="1167540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762000" y="1524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Initial response in treatment is similar to other clients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1981200"/>
            <a:ext cx="8077200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Arial" pitchFamily="34" charset="0"/>
              <a:buNone/>
            </a:pPr>
            <a:endParaRPr lang="en-US" altLang="es-MX" sz="1100" b="1" i="1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Not drinking / using is going to make everything OK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Identification with others in treatment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Relief to have found a solution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/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 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Positive support from others 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513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762000" y="1524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But soon, difficult people start doing what they have always done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14401" y="1328718"/>
            <a:ext cx="7696199" cy="5300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1100" b="1" i="1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Magical thinking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Manipulating and alienating people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Over / under reacting to the environment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Over and under emoting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Creating crises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Withdrawing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764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457200" y="1524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Common characteristics of people with character neurosis (character pattern </a:t>
            </a:r>
            <a:r>
              <a:rPr lang="en-US" altLang="es-MX" sz="2800" b="1" i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disturbance)</a:t>
            </a:r>
            <a:endParaRPr lang="en-US" altLang="es-MX" sz="2800" b="1" i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1" y="1727805"/>
            <a:ext cx="7696199" cy="3929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Arial" pitchFamily="34" charset="0"/>
              <a:buNone/>
            </a:pPr>
            <a:endParaRPr lang="en-US" altLang="es-MX" sz="1100" b="1" i="1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Don’t learn from experience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Confuse learning and intellectualizing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Under stress are either rigid, inflexible &amp;  </a:t>
            </a:r>
          </a:p>
          <a:p>
            <a:pPr eaLnBrk="1" hangingPunct="1">
              <a:lnSpc>
                <a:spcPts val="3000"/>
              </a:lnSpc>
              <a:buFont typeface="Arial" pitchFamily="34" charset="0"/>
              <a:buNone/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compulsive or are </a:t>
            </a:r>
            <a:r>
              <a:rPr lang="en-US" altLang="es-MX" sz="2800" dirty="0" err="1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underbounded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and impulsive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Often look very self centered, low on empathy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Low tolerance for frustration</a:t>
            </a:r>
          </a:p>
        </p:txBody>
      </p:sp>
    </p:spTree>
    <p:extLst>
      <p:ext uri="{BB962C8B-B14F-4D97-AF65-F5344CB8AC3E}">
        <p14:creationId xmlns:p14="http://schemas.microsoft.com/office/powerpoint/2010/main" val="45861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457200" y="3048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Common characteristics (</a:t>
            </a:r>
            <a:r>
              <a:rPr lang="en-US" altLang="es-MX" sz="2800" b="1" i="1" dirty="0" err="1">
                <a:solidFill>
                  <a:prstClr val="white"/>
                </a:solidFill>
                <a:latin typeface="Cambria" panose="02040503050406030204" pitchFamily="18" charset="0"/>
              </a:rPr>
              <a:t>con’t</a:t>
            </a:r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90601" y="1981200"/>
            <a:ext cx="7696199" cy="3598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Arial" pitchFamily="34" charset="0"/>
              <a:buNone/>
            </a:pPr>
            <a:endParaRPr lang="en-US" altLang="es-MX" sz="1100" b="1" i="1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Feedback may feel threatening 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– get too defensive to hear feedback about behavior even 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positive feedback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Perception of self as victim, 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– not accepting responsibility for own feelings and behavior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Fragmented sense of self 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– distortions of self-perception</a:t>
            </a:r>
          </a:p>
        </p:txBody>
      </p:sp>
    </p:spTree>
    <p:extLst>
      <p:ext uri="{BB962C8B-B14F-4D97-AF65-F5344CB8AC3E}">
        <p14:creationId xmlns:p14="http://schemas.microsoft.com/office/powerpoint/2010/main" val="2215843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61" y="685800"/>
            <a:ext cx="8229600" cy="1219200"/>
          </a:xfrm>
        </p:spPr>
        <p:txBody>
          <a:bodyPr/>
          <a:lstStyle/>
          <a:p>
            <a:pPr eaLnBrk="1" hangingPunct="1">
              <a:lnSpc>
                <a:spcPts val="4000"/>
              </a:lnSpc>
              <a:defRPr/>
            </a:pPr>
            <a:r>
              <a:rPr lang="en-US" altLang="es-MX" sz="4000" b="1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Difficult People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32645"/>
            <a:ext cx="9144000" cy="4572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-50840" y="0"/>
            <a:ext cx="9180616" cy="533400"/>
          </a:xfrm>
          <a:prstGeom prst="rect">
            <a:avLst/>
          </a:prstGeom>
          <a:solidFill>
            <a:srgbClr val="00206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46557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457200" y="3048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Common characteristics (</a:t>
            </a:r>
            <a:r>
              <a:rPr lang="en-US" altLang="es-MX" sz="2800" b="1" i="1" dirty="0" err="1">
                <a:solidFill>
                  <a:prstClr val="white"/>
                </a:solidFill>
                <a:latin typeface="Cambria" panose="02040503050406030204" pitchFamily="18" charset="0"/>
              </a:rPr>
              <a:t>con’t</a:t>
            </a:r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9144" y="1752600"/>
            <a:ext cx="7696199" cy="3982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Arial" pitchFamily="34" charset="0"/>
              <a:buNone/>
            </a:pPr>
            <a:endParaRPr lang="en-US" altLang="es-MX" sz="1100" b="1" i="1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Often poor interpersonal skills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– tend to manipulate others to get needs met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– other people feel manipulated in interactions with difficult 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people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Efforts to get needs met are often exaggerated 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and self defeating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Feelings are either repressed, over expressed or  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distorted</a:t>
            </a:r>
          </a:p>
        </p:txBody>
      </p:sp>
    </p:spTree>
    <p:extLst>
      <p:ext uri="{BB962C8B-B14F-4D97-AF65-F5344CB8AC3E}">
        <p14:creationId xmlns:p14="http://schemas.microsoft.com/office/powerpoint/2010/main" val="737935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457200" y="3048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Common characteristics (</a:t>
            </a:r>
            <a:r>
              <a:rPr lang="en-US" altLang="es-MX" sz="2800" b="1" i="1" dirty="0" err="1">
                <a:solidFill>
                  <a:prstClr val="white"/>
                </a:solidFill>
                <a:latin typeface="Cambria" panose="02040503050406030204" pitchFamily="18" charset="0"/>
              </a:rPr>
              <a:t>con’t</a:t>
            </a:r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46161" y="2601511"/>
            <a:ext cx="7696199" cy="2122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Arial" pitchFamily="34" charset="0"/>
              <a:buNone/>
            </a:pPr>
            <a:endParaRPr lang="en-US" altLang="es-MX" sz="1100" b="1" i="1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Often one feeling (sadness, anger, anxiety) is used 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to express all feelings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Often see the world in “black and white”, 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dogmatic, “all or nothing” terms</a:t>
            </a:r>
          </a:p>
        </p:txBody>
      </p:sp>
    </p:spTree>
    <p:extLst>
      <p:ext uri="{BB962C8B-B14F-4D97-AF65-F5344CB8AC3E}">
        <p14:creationId xmlns:p14="http://schemas.microsoft.com/office/powerpoint/2010/main" val="163987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457200" y="3048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IMPLICATIONS FOR TREATMENT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9673" y="1758287"/>
            <a:ext cx="76961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Treatment is all about the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relationship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Treatment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has to begin with building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safety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Confrontation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has to be attuned to what the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person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can hear and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integrate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Treatment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is an opportunity to build new living /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relating skills</a:t>
            </a: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665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457200" y="3048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IMPLICATIONS FOR TREATMENT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9673" y="2057400"/>
            <a:ext cx="7696199" cy="3067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counselor has to articulate what the client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can’t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. “Let me check this out with you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…”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Non-judgmental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&amp; empathic connection of past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and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present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experience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therapist has to adapt their approach and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stance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over time to the needs of the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client.</a:t>
            </a: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309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457200" y="3048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A Recipe for a “Nervous Breakdown”</a:t>
            </a:r>
            <a:endParaRPr lang="en-US" altLang="es-MX" sz="2800" b="1" i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4436" y="2067636"/>
            <a:ext cx="7138927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Chronic, repetitive stress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Limited coping skills for stress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Rigidity, Lack of adaptability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>
              <a:lnSpc>
                <a:spcPts val="2900"/>
              </a:lnSpc>
            </a:pP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Limited environmental supports</a:t>
            </a:r>
          </a:p>
          <a:p>
            <a:pPr>
              <a:lnSpc>
                <a:spcPts val="29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(family, partners, money, health, shame)</a:t>
            </a: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748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457200" y="3048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A Recipe for a “Nervous Breakdown”</a:t>
            </a:r>
            <a:endParaRPr lang="en-US" altLang="es-MX" sz="2800" b="1" i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0153" y="1828800"/>
            <a:ext cx="6279137" cy="476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32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breakdown</a:t>
            </a:r>
          </a:p>
        </p:txBody>
      </p:sp>
      <p:sp>
        <p:nvSpPr>
          <p:cNvPr id="3" name="Rectangle 2"/>
          <p:cNvSpPr/>
          <p:nvPr/>
        </p:nvSpPr>
        <p:spPr>
          <a:xfrm>
            <a:off x="1311261" y="2381284"/>
            <a:ext cx="6572549" cy="1123916"/>
          </a:xfrm>
          <a:prstGeom prst="rect">
            <a:avLst/>
          </a:prstGeom>
          <a:solidFill>
            <a:schemeClr val="accent2">
              <a:lumMod val="75000"/>
              <a:alpha val="5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Up-Down Arrow 3"/>
          <p:cNvSpPr/>
          <p:nvPr/>
        </p:nvSpPr>
        <p:spPr>
          <a:xfrm>
            <a:off x="797210" y="2286000"/>
            <a:ext cx="457200" cy="1295400"/>
          </a:xfrm>
          <a:prstGeom prst="upDownArrow">
            <a:avLst/>
          </a:prstGeom>
          <a:solidFill>
            <a:srgbClr val="A48D7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TextBox 5"/>
          <p:cNvSpPr txBox="1"/>
          <p:nvPr/>
        </p:nvSpPr>
        <p:spPr>
          <a:xfrm rot="16200000">
            <a:off x="-634544" y="2870656"/>
            <a:ext cx="25146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s-MX" sz="2200" b="1" i="1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Limited </a:t>
            </a:r>
            <a:r>
              <a:rPr lang="en-US" altLang="es-MX" sz="2200" b="1" i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adaptation</a:t>
            </a:r>
            <a:endParaRPr lang="en-US" altLang="es-MX" sz="2200" b="1" i="1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19222" y="2381284"/>
            <a:ext cx="6572549" cy="3333716"/>
          </a:xfrm>
          <a:prstGeom prst="rect">
            <a:avLst/>
          </a:prstGeom>
          <a:solidFill>
            <a:schemeClr val="accent2">
              <a:lumMod val="75000"/>
              <a:alpha val="5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TextBox 9"/>
          <p:cNvSpPr txBox="1"/>
          <p:nvPr/>
        </p:nvSpPr>
        <p:spPr>
          <a:xfrm>
            <a:off x="1465927" y="2933700"/>
            <a:ext cx="6279137" cy="476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i="1" dirty="0" smtClean="0">
                <a:solidFill>
                  <a:schemeClr val="bg1">
                    <a:lumMod val="95000"/>
                  </a:schemeClr>
                </a:solidFill>
                <a:latin typeface="Cambria" panose="02040503050406030204" pitchFamily="18" charset="0"/>
              </a:rPr>
              <a:t>(where difficult people live)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57966" y="5162516"/>
            <a:ext cx="6279137" cy="476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i="1" dirty="0" smtClean="0">
                <a:solidFill>
                  <a:schemeClr val="bg1">
                    <a:lumMod val="95000"/>
                  </a:schemeClr>
                </a:solidFill>
                <a:latin typeface="Cambria" panose="02040503050406030204" pitchFamily="18" charset="0"/>
              </a:rPr>
              <a:t>(where other people live)</a:t>
            </a:r>
          </a:p>
        </p:txBody>
      </p:sp>
      <p:sp>
        <p:nvSpPr>
          <p:cNvPr id="13" name="TextBox 12"/>
          <p:cNvSpPr txBox="1"/>
          <p:nvPr/>
        </p:nvSpPr>
        <p:spPr>
          <a:xfrm rot="16200000">
            <a:off x="7055503" y="3698238"/>
            <a:ext cx="2962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s-MX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Range of adaptation</a:t>
            </a:r>
            <a:endParaRPr lang="en-US" altLang="es-MX" b="1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</p:txBody>
      </p:sp>
      <p:sp>
        <p:nvSpPr>
          <p:cNvPr id="14" name="Up-Down Arrow 13"/>
          <p:cNvSpPr/>
          <p:nvPr/>
        </p:nvSpPr>
        <p:spPr>
          <a:xfrm>
            <a:off x="7898595" y="2362200"/>
            <a:ext cx="457200" cy="3352800"/>
          </a:xfrm>
          <a:prstGeom prst="upDownArrow">
            <a:avLst/>
          </a:prstGeom>
          <a:solidFill>
            <a:srgbClr val="A48D7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2636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457200" y="3048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sz="2800" b="1" i="1" dirty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  <a:t>Withdrawing and Reacting</a:t>
            </a:r>
            <a:endParaRPr lang="en-US" altLang="es-MX" sz="2800" b="1" i="1" dirty="0">
              <a:solidFill>
                <a:schemeClr val="bg1">
                  <a:lumMod val="9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19200" y="1524000"/>
            <a:ext cx="7138927" cy="4529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s-MX" sz="2000" dirty="0" smtClean="0">
                <a:solidFill>
                  <a:srgbClr val="EA0000"/>
                </a:solidFill>
                <a:latin typeface="+mn-lt"/>
              </a:rPr>
              <a:t>• </a:t>
            </a:r>
            <a:r>
              <a:rPr lang="en-US" sz="2000" dirty="0">
                <a:latin typeface="+mn-lt"/>
              </a:rPr>
              <a:t>In a crisis, we all tend to either withdraw or become </a:t>
            </a:r>
            <a:r>
              <a:rPr lang="en-US" sz="2000" dirty="0" smtClean="0">
                <a:latin typeface="+mn-lt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  reactive </a:t>
            </a:r>
            <a:r>
              <a:rPr lang="en-US" sz="2000" dirty="0">
                <a:latin typeface="+mn-lt"/>
              </a:rPr>
              <a:t>to our </a:t>
            </a:r>
            <a:r>
              <a:rPr lang="en-US" sz="2000" dirty="0" smtClean="0">
                <a:latin typeface="+mn-lt"/>
              </a:rPr>
              <a:t>environment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en-US" altLang="es-MX" sz="2000" dirty="0" smtClean="0">
                <a:solidFill>
                  <a:srgbClr val="EA0000"/>
                </a:solidFill>
                <a:latin typeface="+mn-lt"/>
              </a:rPr>
              <a:t>• </a:t>
            </a:r>
            <a:r>
              <a:rPr lang="en-US" sz="2000" dirty="0" smtClean="0">
                <a:latin typeface="+mn-lt"/>
              </a:rPr>
              <a:t>The </a:t>
            </a:r>
            <a:r>
              <a:rPr lang="en-US" sz="2000" dirty="0">
                <a:latin typeface="+mn-lt"/>
              </a:rPr>
              <a:t>“good side” of withdrawing is it gets us grounded,   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+mn-lt"/>
              </a:rPr>
              <a:t>   </a:t>
            </a:r>
            <a:r>
              <a:rPr lang="en-US" sz="2000" dirty="0" smtClean="0">
                <a:latin typeface="+mn-lt"/>
              </a:rPr>
              <a:t>back </a:t>
            </a:r>
            <a:r>
              <a:rPr lang="en-US" sz="2000" dirty="0">
                <a:latin typeface="+mn-lt"/>
              </a:rPr>
              <a:t>in ourselves, more </a:t>
            </a:r>
            <a:r>
              <a:rPr lang="en-US" sz="2000" dirty="0" smtClean="0">
                <a:latin typeface="+mn-lt"/>
              </a:rPr>
              <a:t>stable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en-US" altLang="es-MX" sz="2000" dirty="0" smtClean="0">
                <a:solidFill>
                  <a:srgbClr val="EA0000"/>
                </a:solidFill>
                <a:latin typeface="+mn-lt"/>
              </a:rPr>
              <a:t>• </a:t>
            </a:r>
            <a:r>
              <a:rPr lang="en-US" sz="2000" dirty="0" smtClean="0">
                <a:latin typeface="+mn-lt"/>
              </a:rPr>
              <a:t>The </a:t>
            </a:r>
            <a:r>
              <a:rPr lang="en-US" sz="2000" dirty="0">
                <a:latin typeface="+mn-lt"/>
              </a:rPr>
              <a:t>“good side” of reacting is that we take charge of the 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+mn-lt"/>
              </a:rPr>
              <a:t>   situation, take action, work for solutions</a:t>
            </a:r>
            <a:r>
              <a:rPr lang="en-US" sz="2000" dirty="0" smtClean="0">
                <a:latin typeface="+mn-lt"/>
              </a:rPr>
              <a:t>.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en-US" altLang="es-MX" sz="2000" dirty="0" smtClean="0">
                <a:solidFill>
                  <a:srgbClr val="EA0000"/>
                </a:solidFill>
                <a:latin typeface="+mn-lt"/>
              </a:rPr>
              <a:t>• </a:t>
            </a:r>
            <a:r>
              <a:rPr lang="en-US" sz="2000" dirty="0" smtClean="0">
                <a:latin typeface="+mn-lt"/>
              </a:rPr>
              <a:t>The </a:t>
            </a:r>
            <a:r>
              <a:rPr lang="en-US" sz="2000" dirty="0">
                <a:latin typeface="+mn-lt"/>
              </a:rPr>
              <a:t>“downside” of withdrawing is we get immobilized,   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+mn-lt"/>
              </a:rPr>
              <a:t>   forces outside of us take over, opportunity to change 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+mn-lt"/>
              </a:rPr>
              <a:t>   passes </a:t>
            </a:r>
            <a:r>
              <a:rPr lang="en-US" sz="2000" dirty="0" smtClean="0">
                <a:latin typeface="+mn-lt"/>
              </a:rPr>
              <a:t>by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en-US" altLang="es-MX" sz="2000" dirty="0" smtClean="0">
                <a:solidFill>
                  <a:srgbClr val="EA0000"/>
                </a:solidFill>
                <a:latin typeface="+mn-lt"/>
              </a:rPr>
              <a:t>• </a:t>
            </a:r>
            <a:r>
              <a:rPr lang="en-US" sz="2000" dirty="0" smtClean="0">
                <a:latin typeface="+mn-lt"/>
              </a:rPr>
              <a:t>The </a:t>
            </a:r>
            <a:r>
              <a:rPr lang="en-US" sz="2000" dirty="0">
                <a:latin typeface="+mn-lt"/>
              </a:rPr>
              <a:t>“downside” of reacting is we get out of control, just    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+mn-lt"/>
              </a:rPr>
              <a:t>   reacting to the situation and often alienating us from other 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+mn-lt"/>
              </a:rPr>
              <a:t>   supports</a:t>
            </a:r>
          </a:p>
        </p:txBody>
      </p:sp>
    </p:spTree>
    <p:extLst>
      <p:ext uri="{BB962C8B-B14F-4D97-AF65-F5344CB8AC3E}">
        <p14:creationId xmlns:p14="http://schemas.microsoft.com/office/powerpoint/2010/main" val="544016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457200" y="3048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sz="2600" b="1" i="1" dirty="0">
                <a:solidFill>
                  <a:srgbClr val="F2F2F2"/>
                </a:solidFill>
                <a:latin typeface="Cambria"/>
                <a:cs typeface="Cambria"/>
              </a:rPr>
              <a:t>“Difficult People” just exaggerate this pattern</a:t>
            </a:r>
            <a:endParaRPr lang="en-US" altLang="es-MX" sz="2600" b="1" i="1" dirty="0">
              <a:solidFill>
                <a:srgbClr val="F2F2F2"/>
              </a:solidFill>
              <a:latin typeface="Cambria"/>
              <a:cs typeface="Cambr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3000" y="2362547"/>
            <a:ext cx="7138927" cy="2590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i="1" dirty="0" smtClean="0">
                <a:latin typeface="+mn-lt"/>
              </a:rPr>
              <a:t>Good </a:t>
            </a:r>
            <a:r>
              <a:rPr lang="en-US" sz="2000" i="1" dirty="0">
                <a:latin typeface="+mn-lt"/>
              </a:rPr>
              <a:t>treatment is helping the individual do the opposite of where they get stuck: in reacting or withdrawing.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en-US" altLang="es-MX" sz="2000" dirty="0" smtClean="0">
                <a:solidFill>
                  <a:srgbClr val="EA0000"/>
                </a:solidFill>
              </a:rPr>
              <a:t>• </a:t>
            </a:r>
            <a:r>
              <a:rPr lang="en-US" sz="2000" dirty="0" smtClean="0">
                <a:latin typeface="+mn-lt"/>
              </a:rPr>
              <a:t>To </a:t>
            </a:r>
            <a:r>
              <a:rPr lang="en-US" sz="2000" dirty="0">
                <a:latin typeface="+mn-lt"/>
              </a:rPr>
              <a:t>be more responsive, support coming out, making a plan, taking action, seeking support of others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en-US" altLang="es-MX" sz="2000" dirty="0" smtClean="0">
                <a:solidFill>
                  <a:srgbClr val="EA0000"/>
                </a:solidFill>
              </a:rPr>
              <a:t>• </a:t>
            </a:r>
            <a:r>
              <a:rPr lang="en-US" sz="2000" dirty="0" smtClean="0">
                <a:latin typeface="+mn-lt"/>
              </a:rPr>
              <a:t>To </a:t>
            </a:r>
            <a:r>
              <a:rPr lang="en-US" sz="2000" dirty="0">
                <a:latin typeface="+mn-lt"/>
              </a:rPr>
              <a:t>be more grounded with self, sit still, let others take charge, do grounding exercises (e.g. meditation / relaxation), be with others who are making efforts to get grounded  (“I need a meeting”)</a:t>
            </a:r>
          </a:p>
        </p:txBody>
      </p:sp>
    </p:spTree>
    <p:extLst>
      <p:ext uri="{BB962C8B-B14F-4D97-AF65-F5344CB8AC3E}">
        <p14:creationId xmlns:p14="http://schemas.microsoft.com/office/powerpoint/2010/main" val="3802301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457200" y="3048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IMPLICATIONS FOR TREATMENT</a:t>
            </a:r>
            <a:endParaRPr lang="en-US" altLang="es-MX" sz="2800" b="1" i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4436" y="2067636"/>
            <a:ext cx="7138927" cy="3811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Treatment is all about the relationship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Treatment has to begin with building safety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Confrontation has to be attuned to what the  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person can hear and integrate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>
              <a:lnSpc>
                <a:spcPts val="2900"/>
              </a:lnSpc>
            </a:pP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Treatment is an opportunity to build new </a:t>
            </a:r>
          </a:p>
          <a:p>
            <a:pPr>
              <a:lnSpc>
                <a:spcPts val="29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living / relating skills</a:t>
            </a: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843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457200" y="3048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DRAGONS</a:t>
            </a:r>
            <a:endParaRPr lang="en-US" altLang="es-MX" sz="2800" b="1" i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40692" y="2362200"/>
            <a:ext cx="3335266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b="1" i="1" dirty="0" smtClean="0">
                <a:solidFill>
                  <a:srgbClr val="EA0000"/>
                </a:solidFill>
                <a:latin typeface="Cambria" panose="02040503050406030204" pitchFamily="18" charset="0"/>
              </a:rPr>
              <a:t>•</a:t>
            </a:r>
            <a:r>
              <a:rPr lang="en-US" altLang="es-MX" sz="2800" b="1" i="1" dirty="0" smtClean="0">
                <a:solidFill>
                  <a:schemeClr val="accent4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s-MX" sz="2800" b="1" i="1" dirty="0">
                <a:solidFill>
                  <a:schemeClr val="accent4">
                    <a:lumMod val="50000"/>
                  </a:schemeClr>
                </a:solidFill>
                <a:latin typeface="Cambria" panose="02040503050406030204" pitchFamily="18" charset="0"/>
              </a:rPr>
              <a:t>Think of the wounded self as a dragon …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b="1" i="1" dirty="0">
                <a:solidFill>
                  <a:schemeClr val="accent4">
                    <a:lumMod val="50000"/>
                  </a:schemeClr>
                </a:solidFill>
                <a:latin typeface="Cambria" panose="02040503050406030204" pitchFamily="18" charset="0"/>
              </a:rPr>
              <a:t>    </a:t>
            </a:r>
            <a:endParaRPr lang="en-US" altLang="es-MX" sz="2800" b="1" i="1" dirty="0" smtClean="0">
              <a:solidFill>
                <a:schemeClr val="accent4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b="1" i="1" dirty="0" smtClean="0">
                <a:solidFill>
                  <a:schemeClr val="accent4">
                    <a:lumMod val="50000"/>
                  </a:schemeClr>
                </a:solidFill>
                <a:latin typeface="Cambria" panose="02040503050406030204" pitchFamily="18" charset="0"/>
              </a:rPr>
              <a:t>  an </a:t>
            </a:r>
            <a:r>
              <a:rPr lang="en-US" altLang="es-MX" sz="2800" b="1" i="1" dirty="0">
                <a:solidFill>
                  <a:schemeClr val="accent4">
                    <a:lumMod val="50000"/>
                  </a:schemeClr>
                </a:solidFill>
                <a:latin typeface="Cambria" panose="02040503050406030204" pitchFamily="18" charset="0"/>
              </a:rPr>
              <a:t>internal, invisible dragon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660" y="3223605"/>
            <a:ext cx="3403256" cy="3654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434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61" y="685800"/>
            <a:ext cx="8229600" cy="1219200"/>
          </a:xfrm>
        </p:spPr>
        <p:txBody>
          <a:bodyPr/>
          <a:lstStyle/>
          <a:p>
            <a:pPr eaLnBrk="1" hangingPunct="1">
              <a:lnSpc>
                <a:spcPts val="4000"/>
              </a:lnSpc>
              <a:defRPr/>
            </a:pPr>
            <a:r>
              <a:rPr lang="en-US" altLang="es-MX" sz="4000" b="1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Difficult People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32645"/>
            <a:ext cx="9144000" cy="4572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-50840" y="0"/>
            <a:ext cx="9180616" cy="533400"/>
          </a:xfrm>
          <a:prstGeom prst="rect">
            <a:avLst/>
          </a:prstGeom>
          <a:solidFill>
            <a:srgbClr val="00206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27061" y="1901588"/>
            <a:ext cx="8229600" cy="91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4000"/>
              </a:lnSpc>
              <a:defRPr/>
            </a:pPr>
            <a:r>
              <a:rPr lang="en-US" altLang="es-MX" sz="4000" i="1" kern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have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27061" y="2819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4000"/>
              </a:lnSpc>
              <a:defRPr/>
            </a:pPr>
            <a:r>
              <a:rPr lang="en-US" altLang="es-MX" sz="4000" b="1" i="1" kern="0" dirty="0" smtClean="0">
                <a:solidFill>
                  <a:schemeClr val="tx1"/>
                </a:solidFill>
                <a:latin typeface="Cambria" panose="02040503050406030204" pitchFamily="18" charset="0"/>
              </a:rPr>
              <a:t>Difficult Lives</a:t>
            </a:r>
          </a:p>
        </p:txBody>
      </p:sp>
    </p:spTree>
    <p:extLst>
      <p:ext uri="{BB962C8B-B14F-4D97-AF65-F5344CB8AC3E}">
        <p14:creationId xmlns:p14="http://schemas.microsoft.com/office/powerpoint/2010/main" val="3472344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457200" y="3048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And what do we know about dragons?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14401" y="2438400"/>
            <a:ext cx="7696199" cy="2695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They are scary and we don’t like to see them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They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have the potential to hurt people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They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live a long time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They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take up a lot of space</a:t>
            </a:r>
          </a:p>
        </p:txBody>
      </p:sp>
    </p:spTree>
    <p:extLst>
      <p:ext uri="{BB962C8B-B14F-4D97-AF65-F5344CB8AC3E}">
        <p14:creationId xmlns:p14="http://schemas.microsoft.com/office/powerpoint/2010/main" val="313826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457200" y="3048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What we know about dragons (</a:t>
            </a:r>
            <a:r>
              <a:rPr lang="en-US" altLang="es-MX" sz="2800" b="1" i="1" dirty="0" err="1">
                <a:solidFill>
                  <a:prstClr val="white"/>
                </a:solidFill>
                <a:latin typeface="Cambria" panose="02040503050406030204" pitchFamily="18" charset="0"/>
              </a:rPr>
              <a:t>con’t</a:t>
            </a:r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14401" y="2438400"/>
            <a:ext cx="7696199" cy="2695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They tend to alienate others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Dragons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want what they want when they want it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Get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angry quickly and over little things</a:t>
            </a: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900"/>
              </a:lnSpc>
              <a:buFont typeface="Arial" pitchFamily="34" charset="0"/>
              <a:buNone/>
            </a:pP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Don’t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think they are at fault</a:t>
            </a:r>
          </a:p>
        </p:txBody>
      </p:sp>
    </p:spTree>
    <p:extLst>
      <p:ext uri="{BB962C8B-B14F-4D97-AF65-F5344CB8AC3E}">
        <p14:creationId xmlns:p14="http://schemas.microsoft.com/office/powerpoint/2010/main" val="191226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457200" y="3810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3 options for coming to grips with dragons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43001" y="2514600"/>
            <a:ext cx="662939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en-US" altLang="es-MX" sz="3200" dirty="0" smtClean="0">
                <a:solidFill>
                  <a:srgbClr val="FF0000"/>
                </a:solidFill>
                <a:latin typeface="+mn-lt"/>
              </a:rPr>
              <a:t>1. </a:t>
            </a:r>
            <a:r>
              <a:rPr lang="en-US" sz="3200" dirty="0">
                <a:latin typeface="+mn-lt"/>
              </a:rPr>
              <a:t>Hide them</a:t>
            </a:r>
          </a:p>
          <a:p>
            <a:pPr marL="609600" indent="-609600" eaLnBrk="1" hangingPunct="1">
              <a:buFontTx/>
              <a:buAutoNum type="arabicPeriod"/>
              <a:defRPr/>
            </a:pPr>
            <a:endParaRPr lang="en-US" sz="3200" dirty="0">
              <a:latin typeface="+mn-lt"/>
            </a:endParaRPr>
          </a:p>
          <a:p>
            <a:pPr eaLnBrk="1" hangingPunct="1">
              <a:defRPr/>
            </a:pP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2. </a:t>
            </a:r>
            <a:r>
              <a:rPr lang="en-US" sz="3200" dirty="0" smtClean="0">
                <a:latin typeface="+mn-lt"/>
              </a:rPr>
              <a:t>Feed </a:t>
            </a:r>
            <a:r>
              <a:rPr lang="en-US" sz="3200" dirty="0">
                <a:latin typeface="+mn-lt"/>
              </a:rPr>
              <a:t>them</a:t>
            </a:r>
          </a:p>
          <a:p>
            <a:pPr marL="609600" indent="-609600" eaLnBrk="1" hangingPunct="1">
              <a:buFontTx/>
              <a:buAutoNum type="arabicPeriod" startAt="2"/>
              <a:defRPr/>
            </a:pPr>
            <a:endParaRPr lang="en-US" sz="3200" dirty="0">
              <a:latin typeface="+mn-lt"/>
            </a:endParaRPr>
          </a:p>
          <a:p>
            <a:pPr marL="609600" indent="-609600" eaLnBrk="1" hangingPunct="1">
              <a:buFontTx/>
              <a:buNone/>
              <a:defRPr/>
            </a:pP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3. </a:t>
            </a:r>
            <a:r>
              <a:rPr lang="en-US" sz="3200" dirty="0" smtClean="0">
                <a:latin typeface="+mn-lt"/>
              </a:rPr>
              <a:t>Make </a:t>
            </a:r>
            <a:r>
              <a:rPr lang="en-US" sz="3200" dirty="0">
                <a:latin typeface="+mn-lt"/>
              </a:rPr>
              <a:t>friends and tame them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95800" y="1828800"/>
            <a:ext cx="2400300" cy="2437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99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457200" y="3810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Hiding dragons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95400" y="2225457"/>
            <a:ext cx="662939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→</a:t>
            </a:r>
            <a:r>
              <a:rPr lang="en-US" sz="2800" dirty="0" smtClean="0">
                <a:latin typeface="+mn-lt"/>
              </a:rPr>
              <a:t>Hiding </a:t>
            </a:r>
            <a:r>
              <a:rPr lang="en-US" sz="2800" dirty="0">
                <a:latin typeface="+mn-lt"/>
              </a:rPr>
              <a:t>the dragon is an attempt to deny / </a:t>
            </a:r>
            <a:r>
              <a:rPr lang="en-US" sz="2800" dirty="0" smtClean="0">
                <a:latin typeface="+mn-lt"/>
              </a:rPr>
              <a:t> </a:t>
            </a:r>
          </a:p>
          <a:p>
            <a:pPr eaLnBrk="1" hangingPunct="1">
              <a:defRPr/>
            </a:pPr>
            <a:r>
              <a:rPr lang="en-US" sz="2800" dirty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  repress </a:t>
            </a:r>
            <a:r>
              <a:rPr lang="en-US" sz="2800" dirty="0">
                <a:latin typeface="+mn-lt"/>
              </a:rPr>
              <a:t>the wounded / deficient part of </a:t>
            </a:r>
            <a:endParaRPr lang="en-US" sz="2800" dirty="0" smtClean="0">
              <a:latin typeface="+mn-lt"/>
            </a:endParaRPr>
          </a:p>
          <a:p>
            <a:pPr eaLnBrk="1" hangingPunct="1">
              <a:defRPr/>
            </a:pPr>
            <a:r>
              <a:rPr lang="en-US" sz="2800" dirty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  self</a:t>
            </a:r>
            <a:r>
              <a:rPr lang="en-US" sz="2800" dirty="0">
                <a:latin typeface="+mn-lt"/>
              </a:rPr>
              <a:t>.</a:t>
            </a:r>
          </a:p>
          <a:p>
            <a:pPr eaLnBrk="1" hangingPunct="1">
              <a:defRPr/>
            </a:pPr>
            <a:endParaRPr lang="en-US" sz="2800" dirty="0">
              <a:latin typeface="+mn-lt"/>
            </a:endParaRPr>
          </a:p>
          <a:p>
            <a:pPr eaLnBrk="1" hangingPunct="1">
              <a:defRPr/>
            </a:pP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→</a:t>
            </a:r>
            <a:r>
              <a:rPr lang="en-US" sz="2800" dirty="0" smtClean="0">
                <a:latin typeface="+mn-lt"/>
              </a:rPr>
              <a:t>The </a:t>
            </a:r>
            <a:r>
              <a:rPr lang="en-US" sz="2800" dirty="0">
                <a:latin typeface="+mn-lt"/>
              </a:rPr>
              <a:t>problem is that it takes a lot of </a:t>
            </a:r>
            <a:endParaRPr lang="en-US" sz="2800" dirty="0" smtClean="0">
              <a:latin typeface="+mn-lt"/>
            </a:endParaRPr>
          </a:p>
          <a:p>
            <a:pPr eaLnBrk="1" hangingPunct="1">
              <a:defRPr/>
            </a:pPr>
            <a:r>
              <a:rPr lang="en-US" sz="2800" dirty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  emotional </a:t>
            </a:r>
            <a:r>
              <a:rPr lang="en-US" sz="2800" dirty="0">
                <a:latin typeface="+mn-lt"/>
              </a:rPr>
              <a:t>energy to hide a dragon and </a:t>
            </a:r>
            <a:r>
              <a:rPr lang="en-US" sz="2800" dirty="0" smtClean="0">
                <a:latin typeface="+mn-lt"/>
              </a:rPr>
              <a:t> </a:t>
            </a:r>
          </a:p>
          <a:p>
            <a:pPr eaLnBrk="1" hangingPunct="1">
              <a:defRPr/>
            </a:pPr>
            <a:r>
              <a:rPr lang="en-US" sz="2800" dirty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  they </a:t>
            </a:r>
            <a:r>
              <a:rPr lang="en-US" sz="2800" dirty="0">
                <a:latin typeface="+mn-lt"/>
              </a:rPr>
              <a:t>tend to pop out at the wrong times</a:t>
            </a:r>
          </a:p>
        </p:txBody>
      </p:sp>
    </p:spTree>
    <p:extLst>
      <p:ext uri="{BB962C8B-B14F-4D97-AF65-F5344CB8AC3E}">
        <p14:creationId xmlns:p14="http://schemas.microsoft.com/office/powerpoint/2010/main" val="3966491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457200" y="3810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Feeding dragons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19200" y="1828800"/>
            <a:ext cx="66293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• </a:t>
            </a:r>
            <a:r>
              <a:rPr lang="en-US" sz="2800" dirty="0" smtClean="0">
                <a:latin typeface="+mn-lt"/>
              </a:rPr>
              <a:t>Feeding </a:t>
            </a:r>
            <a:r>
              <a:rPr lang="en-US" sz="2800" dirty="0">
                <a:latin typeface="+mn-lt"/>
              </a:rPr>
              <a:t>dragons are the coping behaviors </a:t>
            </a:r>
            <a:endParaRPr lang="en-US" sz="2800" dirty="0" smtClean="0">
              <a:latin typeface="+mn-lt"/>
            </a:endParaRPr>
          </a:p>
          <a:p>
            <a:pPr eaLnBrk="1" hangingPunct="1">
              <a:defRPr/>
            </a:pPr>
            <a:r>
              <a:rPr lang="en-US" sz="2800" dirty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  to </a:t>
            </a:r>
            <a:r>
              <a:rPr lang="en-US" sz="2800" dirty="0">
                <a:latin typeface="+mn-lt"/>
              </a:rPr>
              <a:t>cover / hide or co-opt the wounded </a:t>
            </a:r>
            <a:endParaRPr lang="en-US" sz="2800" dirty="0" smtClean="0">
              <a:latin typeface="+mn-lt"/>
            </a:endParaRPr>
          </a:p>
          <a:p>
            <a:pPr eaLnBrk="1" hangingPunct="1">
              <a:defRPr/>
            </a:pPr>
            <a:r>
              <a:rPr lang="en-US" sz="2800" dirty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  part </a:t>
            </a:r>
            <a:r>
              <a:rPr lang="en-US" sz="2800" dirty="0">
                <a:latin typeface="+mn-lt"/>
              </a:rPr>
              <a:t>of self.</a:t>
            </a:r>
          </a:p>
          <a:p>
            <a:pPr eaLnBrk="1" hangingPunct="1">
              <a:defRPr/>
            </a:pPr>
            <a:endParaRPr lang="en-US" sz="2800" dirty="0">
              <a:latin typeface="+mn-lt"/>
            </a:endParaRPr>
          </a:p>
          <a:p>
            <a:pPr eaLnBrk="1" hangingPunct="1">
              <a:defRPr/>
            </a:pP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• </a:t>
            </a:r>
            <a:r>
              <a:rPr lang="en-US" sz="2800" dirty="0" smtClean="0">
                <a:latin typeface="+mn-lt"/>
              </a:rPr>
              <a:t>Well </a:t>
            </a:r>
            <a:r>
              <a:rPr lang="en-US" sz="2800" dirty="0">
                <a:latin typeface="+mn-lt"/>
              </a:rPr>
              <a:t>fed dragons just demand more food</a:t>
            </a:r>
          </a:p>
          <a:p>
            <a:pPr eaLnBrk="1" hangingPunct="1">
              <a:defRPr/>
            </a:pPr>
            <a:r>
              <a:rPr lang="en-US" sz="2800" dirty="0">
                <a:latin typeface="+mn-lt"/>
              </a:rPr>
              <a:t>   “Feed me, Seymour, feed me!!!”</a:t>
            </a:r>
          </a:p>
          <a:p>
            <a:pPr eaLnBrk="1" hangingPunct="1">
              <a:defRPr/>
            </a:pPr>
            <a:endParaRPr lang="en-US" sz="2800" dirty="0">
              <a:latin typeface="+mn-lt"/>
            </a:endParaRPr>
          </a:p>
          <a:p>
            <a:pPr eaLnBrk="1" hangingPunct="1">
              <a:defRPr/>
            </a:pP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• </a:t>
            </a:r>
            <a:r>
              <a:rPr lang="en-US" sz="2800" dirty="0" smtClean="0">
                <a:latin typeface="+mn-lt"/>
              </a:rPr>
              <a:t>Feeding </a:t>
            </a:r>
            <a:r>
              <a:rPr lang="en-US" sz="2800" dirty="0">
                <a:latin typeface="+mn-lt"/>
              </a:rPr>
              <a:t>dragons is shooting self in foot: </a:t>
            </a:r>
            <a:endParaRPr lang="en-US" sz="2800" dirty="0" smtClean="0">
              <a:latin typeface="+mn-lt"/>
            </a:endParaRPr>
          </a:p>
          <a:p>
            <a:pPr eaLnBrk="1" hangingPunct="1">
              <a:defRPr/>
            </a:pPr>
            <a:r>
              <a:rPr lang="en-US" sz="2800" dirty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  </a:t>
            </a:r>
            <a:r>
              <a:rPr lang="en-US" sz="2800" dirty="0" err="1" smtClean="0">
                <a:latin typeface="+mn-lt"/>
              </a:rPr>
              <a:t>rewounding</a:t>
            </a:r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164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457200" y="3810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Making friends and taming dragons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42852" y="2133600"/>
            <a:ext cx="66293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en-US" sz="2800" b="1" dirty="0" smtClean="0">
                <a:latin typeface="+mn-lt"/>
              </a:rPr>
              <a:t>The more effective </a:t>
            </a:r>
            <a:r>
              <a:rPr lang="en-US" sz="2800" b="1" dirty="0">
                <a:latin typeface="+mn-lt"/>
              </a:rPr>
              <a:t>solution </a:t>
            </a:r>
            <a:r>
              <a:rPr lang="en-US" sz="2800" dirty="0">
                <a:latin typeface="+mn-lt"/>
              </a:rPr>
              <a:t>is to meet the dragon, make friends and ultimately tame the beast.</a:t>
            </a:r>
          </a:p>
          <a:p>
            <a:pPr eaLnBrk="1" hangingPunct="1">
              <a:defRPr/>
            </a:pPr>
            <a:endParaRPr lang="en-US" sz="2800" dirty="0">
              <a:latin typeface="+mn-lt"/>
            </a:endParaRPr>
          </a:p>
          <a:p>
            <a:pPr eaLnBrk="1" hangingPunct="1">
              <a:defRPr/>
            </a:pPr>
            <a:r>
              <a:rPr lang="en-US" sz="2800" b="1" dirty="0">
                <a:latin typeface="+mn-lt"/>
              </a:rPr>
              <a:t>One meets their dragons </a:t>
            </a:r>
            <a:r>
              <a:rPr lang="en-US" sz="2800" dirty="0">
                <a:latin typeface="+mn-lt"/>
              </a:rPr>
              <a:t>by having the courage, safety and support to re-experience their wounded self and begin healing</a:t>
            </a:r>
          </a:p>
        </p:txBody>
      </p:sp>
    </p:spTree>
    <p:extLst>
      <p:ext uri="{BB962C8B-B14F-4D97-AF65-F5344CB8AC3E}">
        <p14:creationId xmlns:p14="http://schemas.microsoft.com/office/powerpoint/2010/main" val="806403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762000" y="3810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Feeding dragons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400" y="1817906"/>
            <a:ext cx="83058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Arial" pitchFamily="34" charset="0"/>
              <a:buNone/>
            </a:pPr>
            <a:endParaRPr lang="en-US" altLang="es-MX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	</a:t>
            </a:r>
            <a:r>
              <a:rPr lang="en-US" altLang="es-MX" sz="2800" b="1" u="sng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Life experience</a:t>
            </a:r>
            <a:r>
              <a:rPr lang="en-US" altLang="es-MX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 	</a:t>
            </a:r>
            <a:r>
              <a:rPr lang="en-US" altLang="es-MX" sz="2800" b="1" u="sng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Feeds </a:t>
            </a:r>
            <a:r>
              <a:rPr lang="en-US" altLang="es-MX" sz="2800" b="1" u="sng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dragon with</a:t>
            </a:r>
            <a:r>
              <a:rPr lang="en-US" altLang="es-MX" sz="2800" b="1" u="sng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: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sz="2800" u="sng" dirty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	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• </a:t>
            </a:r>
            <a:r>
              <a:rPr lang="en-US" altLang="es-MX" dirty="0">
                <a:solidFill>
                  <a:srgbClr val="EA0000"/>
                </a:solidFill>
                <a:latin typeface="Calibri"/>
              </a:rPr>
              <a:t>Lonely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	  		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• 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Aloneness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dirty="0" smtClean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	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• </a:t>
            </a:r>
            <a:r>
              <a:rPr lang="en-US" altLang="es-MX" dirty="0">
                <a:solidFill>
                  <a:srgbClr val="EA0000"/>
                </a:solidFill>
                <a:latin typeface="Calibri"/>
              </a:rPr>
              <a:t>Inadequate / 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insecure	</a:t>
            </a: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•</a:t>
            </a:r>
            <a:r>
              <a:rPr lang="en-US" altLang="es-MX" dirty="0">
                <a:solidFill>
                  <a:srgbClr val="EA0000"/>
                </a:solidFill>
                <a:latin typeface="Calibri"/>
              </a:rPr>
              <a:t> $, fame, 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accomplishments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dirty="0" smtClean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>
                <a:solidFill>
                  <a:srgbClr val="EA0000"/>
                </a:solidFill>
                <a:latin typeface="Calibri"/>
              </a:rPr>
              <a:t>	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•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 Abandonment 		</a:t>
            </a: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•</a:t>
            </a:r>
            <a:r>
              <a:rPr lang="en-US" altLang="es-MX" dirty="0">
                <a:solidFill>
                  <a:srgbClr val="EA0000"/>
                </a:solidFill>
                <a:latin typeface="Calibri"/>
              </a:rPr>
              <a:t> 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Surrounds </a:t>
            </a:r>
            <a:r>
              <a:rPr lang="en-US" altLang="es-MX" dirty="0">
                <a:solidFill>
                  <a:srgbClr val="EA0000"/>
                </a:solidFill>
                <a:latin typeface="Calibri"/>
              </a:rPr>
              <a:t>self with others 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>
                <a:solidFill>
                  <a:srgbClr val="EA0000"/>
                </a:solidFill>
                <a:latin typeface="Calibri"/>
              </a:rPr>
              <a:t>                                           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		   who </a:t>
            </a:r>
            <a:r>
              <a:rPr lang="en-US" altLang="es-MX" dirty="0">
                <a:solidFill>
                  <a:srgbClr val="EA0000"/>
                </a:solidFill>
                <a:latin typeface="Calibri"/>
              </a:rPr>
              <a:t>will never leave 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dirty="0" smtClean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endParaRPr lang="en-US" altLang="es-MX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132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762000" y="3810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Feeding dragons (</a:t>
            </a:r>
            <a:r>
              <a:rPr lang="en-US" altLang="es-MX" sz="2800" b="1" i="1" dirty="0" err="1">
                <a:solidFill>
                  <a:prstClr val="white"/>
                </a:solidFill>
                <a:latin typeface="Cambria" panose="02040503050406030204" pitchFamily="18" charset="0"/>
              </a:rPr>
              <a:t>con’t</a:t>
            </a:r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400" y="1676400"/>
            <a:ext cx="83058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Arial" pitchFamily="34" charset="0"/>
              <a:buNone/>
            </a:pP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	</a:t>
            </a:r>
            <a:r>
              <a:rPr lang="en-US" altLang="es-MX" sz="2800" b="1" u="sng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Life experience</a:t>
            </a:r>
            <a:r>
              <a:rPr lang="en-US" altLang="es-MX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 	</a:t>
            </a:r>
            <a:r>
              <a:rPr lang="en-US" altLang="es-MX" sz="2800" b="1" u="sng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Feeds </a:t>
            </a:r>
            <a:r>
              <a:rPr lang="en-US" altLang="es-MX" sz="2800" b="1" u="sng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dragon with</a:t>
            </a:r>
            <a:r>
              <a:rPr lang="en-US" altLang="es-MX" sz="2800" b="1" u="sng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: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sz="2800" u="sng" dirty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	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• </a:t>
            </a:r>
            <a:r>
              <a:rPr lang="en-US" altLang="es-MX" dirty="0">
                <a:solidFill>
                  <a:srgbClr val="EA0000"/>
                </a:solidFill>
                <a:latin typeface="Calibri"/>
              </a:rPr>
              <a:t>Empty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	  		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• </a:t>
            </a:r>
            <a:r>
              <a:rPr lang="en-US" altLang="es-MX" dirty="0">
                <a:solidFill>
                  <a:srgbClr val="EA0000"/>
                </a:solidFill>
                <a:latin typeface="Calibri"/>
              </a:rPr>
              <a:t>hire people to love us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dirty="0" smtClean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	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• </a:t>
            </a:r>
            <a:r>
              <a:rPr lang="en-US" altLang="es-MX" dirty="0">
                <a:solidFill>
                  <a:srgbClr val="EA0000"/>
                </a:solidFill>
                <a:latin typeface="Calibri"/>
              </a:rPr>
              <a:t>Guilt/responsibility 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		</a:t>
            </a: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•</a:t>
            </a:r>
            <a:r>
              <a:rPr lang="en-US" altLang="es-MX" dirty="0">
                <a:solidFill>
                  <a:srgbClr val="EA0000"/>
                </a:solidFill>
                <a:latin typeface="Calibri"/>
              </a:rPr>
              <a:t> caretaking / martyrdom </a:t>
            </a:r>
            <a:endParaRPr lang="en-US" altLang="es-MX" dirty="0" smtClean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endParaRPr lang="en-US" altLang="es-MX" dirty="0" smtClean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>
                <a:solidFill>
                  <a:srgbClr val="EA0000"/>
                </a:solidFill>
                <a:latin typeface="Calibri"/>
              </a:rPr>
              <a:t>	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•</a:t>
            </a:r>
            <a:r>
              <a:rPr lang="en-US" altLang="es-MX" dirty="0">
                <a:solidFill>
                  <a:srgbClr val="EA0000"/>
                </a:solidFill>
                <a:latin typeface="Calibri"/>
              </a:rPr>
              <a:t> Hurt / vulnerable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		</a:t>
            </a: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•</a:t>
            </a:r>
            <a:r>
              <a:rPr lang="en-US" altLang="es-MX" dirty="0">
                <a:solidFill>
                  <a:srgbClr val="EA0000"/>
                </a:solidFill>
                <a:latin typeface="Calibri"/>
              </a:rPr>
              <a:t> safety at all 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costs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dirty="0" smtClean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>
                <a:solidFill>
                  <a:srgbClr val="EA0000"/>
                </a:solidFill>
                <a:latin typeface="Calibri"/>
              </a:rPr>
              <a:t>	</a:t>
            </a: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•</a:t>
            </a:r>
            <a:r>
              <a:rPr lang="en-US" altLang="es-MX" dirty="0">
                <a:solidFill>
                  <a:srgbClr val="EA0000"/>
                </a:solidFill>
                <a:latin typeface="Calibri"/>
              </a:rPr>
              <a:t> Suspicious		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	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•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 </a:t>
            </a:r>
            <a:r>
              <a:rPr lang="en-US" altLang="es-MX" dirty="0">
                <a:solidFill>
                  <a:srgbClr val="EA0000"/>
                </a:solidFill>
                <a:latin typeface="Calibri"/>
              </a:rPr>
              <a:t>self reliance / don’t trust </a:t>
            </a:r>
            <a:endParaRPr lang="en-US" altLang="es-MX" dirty="0" smtClean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endParaRPr lang="en-US" altLang="es-MX" dirty="0" smtClean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•</a:t>
            </a:r>
            <a:r>
              <a:rPr lang="en-US" altLang="es-MX" dirty="0">
                <a:solidFill>
                  <a:srgbClr val="EA0000"/>
                </a:solidFill>
                <a:latin typeface="Calibri"/>
              </a:rPr>
              <a:t> Neediness		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	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•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 </a:t>
            </a:r>
            <a:r>
              <a:rPr lang="en-US" altLang="es-MX" dirty="0">
                <a:solidFill>
                  <a:srgbClr val="EA0000"/>
                </a:solidFill>
                <a:latin typeface="Calibri"/>
              </a:rPr>
              <a:t>hiring caretakers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dirty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endParaRPr lang="en-US" altLang="es-MX" dirty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endParaRPr lang="en-US" altLang="es-MX" dirty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endParaRPr lang="en-US" altLang="es-MX" dirty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endParaRPr lang="en-US" altLang="es-MX" dirty="0" smtClean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endParaRPr lang="en-US" altLang="es-MX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321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762000" y="3810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What tames dragons?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400" y="1676400"/>
            <a:ext cx="83058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Arial" pitchFamily="34" charset="0"/>
              <a:buNone/>
            </a:pPr>
            <a:endParaRPr lang="en-US" altLang="es-MX" sz="2800" u="sng" dirty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	• </a:t>
            </a: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Loneliness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  		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meaningful connection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Inadequacy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		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self validation</a:t>
            </a:r>
            <a:endParaRPr lang="en-US" altLang="es-MX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endParaRPr lang="en-US" altLang="es-MX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	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Abandonment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	</a:t>
            </a:r>
            <a:r>
              <a:rPr lang="en-US" altLang="es-MX" dirty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belonging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	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dirty="0">
                <a:solidFill>
                  <a:srgbClr val="EA0000"/>
                </a:solidFill>
                <a:latin typeface="Calibri"/>
              </a:rPr>
              <a:t> </a:t>
            </a: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Empty		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meaningfulness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Guilt / responsibility 	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self acceptance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dirty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endParaRPr lang="en-US" altLang="es-MX" dirty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endParaRPr lang="en-US" altLang="es-MX" dirty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endParaRPr lang="en-US" altLang="es-MX" dirty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endParaRPr lang="en-US" altLang="es-MX" dirty="0" smtClean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endParaRPr lang="en-US" altLang="es-MX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0871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762000" y="3810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What tames the dragon (</a:t>
            </a:r>
            <a:r>
              <a:rPr lang="en-US" altLang="es-MX" sz="2800" b="1" i="1" dirty="0" err="1">
                <a:solidFill>
                  <a:prstClr val="white"/>
                </a:solidFill>
                <a:latin typeface="Cambria" panose="02040503050406030204" pitchFamily="18" charset="0"/>
              </a:rPr>
              <a:t>con’t</a:t>
            </a:r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400" y="1676400"/>
            <a:ext cx="83058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Arial" pitchFamily="34" charset="0"/>
              <a:buNone/>
            </a:pPr>
            <a:endParaRPr lang="en-US" altLang="es-MX" sz="2800" u="sng" dirty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	• </a:t>
            </a: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Vulnerability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  		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self (internal) strength 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Suspiciousness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	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safety / trust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	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dirty="0">
                <a:solidFill>
                  <a:srgbClr val="EA0000"/>
                </a:solidFill>
                <a:latin typeface="Calibri"/>
              </a:rPr>
              <a:t> </a:t>
            </a: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Neediness		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•</a:t>
            </a: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fulfillment</a:t>
            </a:r>
            <a:endParaRPr lang="en-US" altLang="es-MX" dirty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endParaRPr lang="en-US" altLang="es-MX" dirty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endParaRPr lang="en-US" altLang="es-MX" dirty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endParaRPr lang="en-US" altLang="es-MX" dirty="0" smtClean="0">
              <a:solidFill>
                <a:srgbClr val="EA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endParaRPr lang="en-US" altLang="es-MX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</p:txBody>
      </p:sp>
      <p:pic>
        <p:nvPicPr>
          <p:cNvPr id="6" name="Picture 4" descr="AN03446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800600" y="4584441"/>
            <a:ext cx="2217738" cy="1753872"/>
          </a:xfrm>
          <a:prstGeom prst="rect">
            <a:avLst/>
          </a:prstGeom>
          <a:effectLst>
            <a:outerShdw blurRad="152400" dist="50800" dir="7860000" sx="97000" sy="97000" algn="ctr" rotWithShape="0">
              <a:srgbClr val="808080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5571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61" y="685800"/>
            <a:ext cx="8229600" cy="1219200"/>
          </a:xfrm>
        </p:spPr>
        <p:txBody>
          <a:bodyPr/>
          <a:lstStyle/>
          <a:p>
            <a:pPr eaLnBrk="1" hangingPunct="1">
              <a:lnSpc>
                <a:spcPts val="4000"/>
              </a:lnSpc>
              <a:defRPr/>
            </a:pPr>
            <a:r>
              <a:rPr lang="en-US" altLang="es-MX" sz="4000" b="1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Difficult People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32645"/>
            <a:ext cx="9144000" cy="4572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-50840" y="0"/>
            <a:ext cx="9180616" cy="533400"/>
          </a:xfrm>
          <a:prstGeom prst="rect">
            <a:avLst/>
          </a:prstGeom>
          <a:solidFill>
            <a:srgbClr val="00206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27061" y="1901588"/>
            <a:ext cx="8229600" cy="91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4000"/>
              </a:lnSpc>
              <a:defRPr/>
            </a:pPr>
            <a:r>
              <a:rPr lang="en-US" altLang="es-MX" sz="4000" i="1" kern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have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27061" y="2819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4000"/>
              </a:lnSpc>
              <a:defRPr/>
            </a:pPr>
            <a:r>
              <a:rPr lang="en-US" altLang="es-MX" sz="4000" b="1" i="1" kern="0" dirty="0" smtClean="0">
                <a:solidFill>
                  <a:schemeClr val="tx1"/>
                </a:solidFill>
                <a:latin typeface="Cambria" panose="02040503050406030204" pitchFamily="18" charset="0"/>
              </a:rPr>
              <a:t>Difficult Lives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27061" y="4114800"/>
            <a:ext cx="8229600" cy="91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4000"/>
              </a:lnSpc>
              <a:defRPr/>
            </a:pPr>
            <a:r>
              <a:rPr lang="en-US" altLang="es-MX" sz="4000" i="1" kern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And become our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27061" y="5105400"/>
            <a:ext cx="8229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4000"/>
              </a:lnSpc>
              <a:defRPr/>
            </a:pPr>
            <a:r>
              <a:rPr lang="en-US" altLang="es-MX" sz="4000" b="1" i="1" kern="0" dirty="0" smtClean="0">
                <a:solidFill>
                  <a:schemeClr val="tx1"/>
                </a:solidFill>
                <a:latin typeface="Cambria" panose="02040503050406030204" pitchFamily="18" charset="0"/>
              </a:rPr>
              <a:t>Difficult Patients</a:t>
            </a:r>
          </a:p>
        </p:txBody>
      </p:sp>
    </p:spTree>
    <p:extLst>
      <p:ext uri="{BB962C8B-B14F-4D97-AF65-F5344CB8AC3E}">
        <p14:creationId xmlns:p14="http://schemas.microsoft.com/office/powerpoint/2010/main" val="392510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762000" y="3810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4 stages of treatment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1447800"/>
            <a:ext cx="8305800" cy="4580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2500"/>
              </a:lnSpc>
              <a:buFont typeface="Arial" pitchFamily="34" charset="0"/>
              <a:buNone/>
            </a:pPr>
            <a:endParaRPr lang="en-US" altLang="es-MX" sz="2800" u="sng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500"/>
              </a:lnSpc>
              <a:buFont typeface="Arial" pitchFamily="34" charset="0"/>
              <a:buNone/>
            </a:pP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1. engagement and stabilization</a:t>
            </a: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:  </a:t>
            </a:r>
          </a:p>
          <a:p>
            <a:pPr eaLnBrk="1" hangingPunct="1">
              <a:lnSpc>
                <a:spcPts val="2500"/>
              </a:lnSpc>
              <a:buFont typeface="Arial" pitchFamily="34" charset="0"/>
              <a:buNone/>
            </a:pP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     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placating </a:t>
            </a:r>
            <a:r>
              <a:rPr lang="en-US" altLang="es-MX" dirty="0">
                <a:solidFill>
                  <a:srgbClr val="EA0000"/>
                </a:solidFill>
                <a:latin typeface="Calibri"/>
              </a:rPr>
              <a:t>the 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dragon</a:t>
            </a:r>
          </a:p>
          <a:p>
            <a:pPr eaLnBrk="1" hangingPunct="1">
              <a:lnSpc>
                <a:spcPts val="2500"/>
              </a:lnSpc>
              <a:buFont typeface="Arial" pitchFamily="34" charset="0"/>
              <a:buNone/>
            </a:pPr>
            <a:endParaRPr lang="en-US" altLang="es-MX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500"/>
              </a:lnSpc>
              <a:buFont typeface="Arial" pitchFamily="34" charset="0"/>
              <a:buNone/>
            </a:pP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2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. Telling the tale and getting the story straight:</a:t>
            </a:r>
          </a:p>
          <a:p>
            <a:pPr eaLnBrk="1" hangingPunct="1">
              <a:lnSpc>
                <a:spcPts val="2500"/>
              </a:lnSpc>
              <a:buFont typeface="Arial" pitchFamily="34" charset="0"/>
              <a:buNone/>
            </a:pP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     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meeting </a:t>
            </a:r>
            <a:r>
              <a:rPr lang="en-US" altLang="es-MX" dirty="0">
                <a:solidFill>
                  <a:srgbClr val="EA0000"/>
                </a:solidFill>
                <a:latin typeface="Calibri"/>
              </a:rPr>
              <a:t>the dragon &amp; sizing up the 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swamp</a:t>
            </a:r>
          </a:p>
          <a:p>
            <a:pPr eaLnBrk="1" hangingPunct="1">
              <a:lnSpc>
                <a:spcPts val="2500"/>
              </a:lnSpc>
              <a:buFont typeface="Arial" pitchFamily="34" charset="0"/>
              <a:buNone/>
            </a:pPr>
            <a:endParaRPr lang="en-US" altLang="es-MX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500"/>
              </a:lnSpc>
              <a:buFont typeface="Arial" pitchFamily="34" charset="0"/>
              <a:buNone/>
            </a:pP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3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. Working through the developmental trauma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    and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developmental deficits/lags</a:t>
            </a:r>
          </a:p>
          <a:p>
            <a:pPr eaLnBrk="1" hangingPunct="1">
              <a:lnSpc>
                <a:spcPts val="2500"/>
              </a:lnSpc>
              <a:buFont typeface="Arial" pitchFamily="34" charset="0"/>
              <a:buNone/>
            </a:pP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     </a:t>
            </a:r>
            <a:r>
              <a:rPr lang="en-US" altLang="es-MX" dirty="0">
                <a:solidFill>
                  <a:srgbClr val="EA0000"/>
                </a:solidFill>
                <a:latin typeface="Calibri"/>
              </a:rPr>
              <a:t>finding new ways to embrace the dragon(s)</a:t>
            </a:r>
          </a:p>
          <a:p>
            <a:pPr eaLnBrk="1" hangingPunct="1">
              <a:lnSpc>
                <a:spcPts val="2500"/>
              </a:lnSpc>
              <a:buFont typeface="Arial" pitchFamily="34" charset="0"/>
              <a:buNone/>
            </a:pPr>
            <a:r>
              <a:rPr lang="en-US" altLang="es-MX" dirty="0">
                <a:solidFill>
                  <a:srgbClr val="EA0000"/>
                </a:solidFill>
                <a:latin typeface="Calibri"/>
              </a:rPr>
              <a:t>         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	     having </a:t>
            </a:r>
            <a:r>
              <a:rPr lang="en-US" altLang="es-MX" dirty="0">
                <a:solidFill>
                  <a:srgbClr val="EA0000"/>
                </a:solidFill>
                <a:latin typeface="Calibri"/>
              </a:rPr>
              <a:t>the corrective emotional 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experience</a:t>
            </a:r>
          </a:p>
          <a:p>
            <a:pPr eaLnBrk="1" hangingPunct="1">
              <a:lnSpc>
                <a:spcPts val="2500"/>
              </a:lnSpc>
              <a:buFont typeface="Arial" pitchFamily="34" charset="0"/>
              <a:buNone/>
            </a:pPr>
            <a:endParaRPr lang="en-US" altLang="es-MX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500"/>
              </a:lnSpc>
              <a:buFont typeface="Arial" pitchFamily="34" charset="0"/>
              <a:buNone/>
            </a:pP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4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. Integrating and healing: Building a new life</a:t>
            </a:r>
          </a:p>
          <a:p>
            <a:pPr eaLnBrk="1" hangingPunct="1">
              <a:lnSpc>
                <a:spcPts val="2500"/>
              </a:lnSpc>
              <a:buFont typeface="Arial" pitchFamily="34" charset="0"/>
              <a:buNone/>
            </a:pP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     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coming </a:t>
            </a:r>
            <a:r>
              <a:rPr lang="en-US" altLang="es-MX" dirty="0">
                <a:solidFill>
                  <a:srgbClr val="EA0000"/>
                </a:solidFill>
                <a:latin typeface="Calibri"/>
              </a:rPr>
              <a:t>out on the other side of the </a:t>
            </a:r>
            <a:r>
              <a:rPr lang="en-US" altLang="es-MX" dirty="0" smtClean="0">
                <a:solidFill>
                  <a:srgbClr val="EA0000"/>
                </a:solidFill>
                <a:latin typeface="Calibri"/>
              </a:rPr>
              <a:t>swamp</a:t>
            </a:r>
          </a:p>
        </p:txBody>
      </p:sp>
    </p:spTree>
    <p:extLst>
      <p:ext uri="{BB962C8B-B14F-4D97-AF65-F5344CB8AC3E}">
        <p14:creationId xmlns:p14="http://schemas.microsoft.com/office/powerpoint/2010/main" val="1948981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1828800"/>
            <a:ext cx="7924800" cy="762000"/>
          </a:xfrm>
          <a:prstGeom prst="rect">
            <a:avLst/>
          </a:prstGeom>
          <a:solidFill>
            <a:srgbClr val="A48D7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457200" y="3810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Stages of therapy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194819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en-US" sz="2800" b="1" dirty="0" smtClean="0">
                <a:latin typeface="+mn-lt"/>
              </a:rPr>
              <a:t>Engagement</a:t>
            </a:r>
            <a:endParaRPr lang="en-US" sz="2800" dirty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2895600"/>
            <a:ext cx="5715000" cy="762000"/>
          </a:xfrm>
          <a:prstGeom prst="rect">
            <a:avLst/>
          </a:prstGeom>
          <a:solidFill>
            <a:srgbClr val="A1A87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extBox 8"/>
          <p:cNvSpPr txBox="1"/>
          <p:nvPr/>
        </p:nvSpPr>
        <p:spPr>
          <a:xfrm>
            <a:off x="1219201" y="3014990"/>
            <a:ext cx="4876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en-US" sz="2800" b="1" dirty="0" smtClean="0">
                <a:latin typeface="+mn-lt"/>
              </a:rPr>
              <a:t>Telling the Tale</a:t>
            </a:r>
            <a:endParaRPr lang="en-US" sz="2800" dirty="0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00534" y="3962400"/>
            <a:ext cx="5848066" cy="762000"/>
          </a:xfrm>
          <a:prstGeom prst="rect">
            <a:avLst/>
          </a:prstGeom>
          <a:solidFill>
            <a:srgbClr val="7CA48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2133600" y="4081790"/>
            <a:ext cx="4876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en-US" sz="2800" b="1" dirty="0" smtClean="0">
                <a:latin typeface="+mn-lt"/>
              </a:rPr>
              <a:t>Working Through</a:t>
            </a:r>
            <a:endParaRPr lang="en-US" sz="2800" dirty="0"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43200" y="5029200"/>
            <a:ext cx="5562600" cy="762000"/>
          </a:xfrm>
          <a:prstGeom prst="rect">
            <a:avLst/>
          </a:prstGeom>
          <a:solidFill>
            <a:srgbClr val="A0929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TextBox 12"/>
          <p:cNvSpPr txBox="1"/>
          <p:nvPr/>
        </p:nvSpPr>
        <p:spPr>
          <a:xfrm>
            <a:off x="2895601" y="5148590"/>
            <a:ext cx="4876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en-US" sz="2800" b="1" dirty="0" smtClean="0">
                <a:latin typeface="+mn-lt"/>
              </a:rPr>
              <a:t>Integrating</a:t>
            </a:r>
            <a:endParaRPr lang="en-US" sz="2800" dirty="0">
              <a:latin typeface="+mn-lt"/>
            </a:endParaRPr>
          </a:p>
        </p:txBody>
      </p:sp>
      <p:sp>
        <p:nvSpPr>
          <p:cNvPr id="6" name="Isosceles Triangle 5"/>
          <p:cNvSpPr/>
          <p:nvPr/>
        </p:nvSpPr>
        <p:spPr>
          <a:xfrm rot="5400000">
            <a:off x="8317524" y="5117124"/>
            <a:ext cx="761999" cy="586153"/>
          </a:xfrm>
          <a:prstGeom prst="triangle">
            <a:avLst/>
          </a:prstGeom>
          <a:solidFill>
            <a:srgbClr val="A0929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5784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762000" y="1524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Some problems in getting started with difficult people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1500" y="1618595"/>
            <a:ext cx="81153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1.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Difficult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people often don’t respond to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/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conventional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cognitive-behavioral therapy.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CBT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needs to be moderated to be less </a:t>
            </a:r>
            <a:r>
              <a:rPr lang="en-US" altLang="es-MX" sz="2800" dirty="0" err="1">
                <a:solidFill>
                  <a:schemeClr val="accent4">
                    <a:lumMod val="50000"/>
                  </a:schemeClr>
                </a:solidFill>
                <a:latin typeface="Calibri"/>
              </a:rPr>
              <a:t>confrontive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, 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less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“heady” &amp; with more focus on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emotional 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support</a:t>
            </a: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2.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Difficult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people often get “worse” in early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stages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of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treatment (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after an initial honeymoon)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, 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especially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when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 therapist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is not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feeding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dragon</a:t>
            </a:r>
            <a:r>
              <a:rPr lang="en-US" altLang="es-MX" sz="2800" i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.</a:t>
            </a:r>
            <a:endParaRPr lang="en-US" altLang="es-MX" sz="2800" i="1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15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762000" y="3810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Problems getting started (</a:t>
            </a:r>
            <a:r>
              <a:rPr lang="en-US" altLang="es-MX" sz="2800" b="1" i="1" dirty="0" err="1">
                <a:solidFill>
                  <a:prstClr val="white"/>
                </a:solidFill>
                <a:latin typeface="Cambria" panose="02040503050406030204" pitchFamily="18" charset="0"/>
              </a:rPr>
              <a:t>con’t</a:t>
            </a:r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1820882"/>
            <a:ext cx="8305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3.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Difficult people are often crisis driven and drop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/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out of treatment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when the crisis abates</a:t>
            </a:r>
          </a:p>
          <a:p>
            <a:pPr eaLnBrk="1" hangingPunct="1"/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/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4.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Difficult people tend to use the therapist and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/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treatment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environment in inappropriate ways and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/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the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therapist may feel manipulated</a:t>
            </a:r>
          </a:p>
          <a:p>
            <a:pPr eaLnBrk="1" hangingPunct="1"/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/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5.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difficult client’s neediness can feel like a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/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bottomless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pit</a:t>
            </a:r>
          </a:p>
        </p:txBody>
      </p:sp>
    </p:spTree>
    <p:extLst>
      <p:ext uri="{BB962C8B-B14F-4D97-AF65-F5344CB8AC3E}">
        <p14:creationId xmlns:p14="http://schemas.microsoft.com/office/powerpoint/2010/main" val="471802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762000" y="3810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Problems getting started (</a:t>
            </a:r>
            <a:r>
              <a:rPr lang="en-US" altLang="es-MX" sz="2800" b="1" i="1" dirty="0" err="1">
                <a:solidFill>
                  <a:prstClr val="white"/>
                </a:solidFill>
                <a:latin typeface="Cambria" panose="02040503050406030204" pitchFamily="18" charset="0"/>
              </a:rPr>
              <a:t>con’t</a:t>
            </a:r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2149257"/>
            <a:ext cx="8305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es-MX" sz="28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 </a:t>
            </a:r>
            <a:r>
              <a:rPr lang="en-US" altLang="es-MX" sz="2800" b="1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transference of difficult people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will often lead to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</a:p>
          <a:p>
            <a:pPr eaLnBrk="1" hangingPunct="1"/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inappropriate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expectations of the therapist and their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/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role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in the therapy</a:t>
            </a:r>
          </a:p>
          <a:p>
            <a:pPr eaLnBrk="1" hangingPunct="1"/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/>
            <a:r>
              <a:rPr lang="en-US" altLang="es-MX" sz="2800" b="1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Especially early in treatment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 transference can be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/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difficult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to track.  One day the client thinks you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are</a:t>
            </a:r>
          </a:p>
          <a:p>
            <a:pPr eaLnBrk="1" hangingPunct="1"/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great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and the next you don’t know anything!</a:t>
            </a:r>
          </a:p>
        </p:txBody>
      </p:sp>
    </p:spTree>
    <p:extLst>
      <p:ext uri="{BB962C8B-B14F-4D97-AF65-F5344CB8AC3E}">
        <p14:creationId xmlns:p14="http://schemas.microsoft.com/office/powerpoint/2010/main" val="363570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762000" y="3810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 err="1" smtClean="0">
                <a:solidFill>
                  <a:prstClr val="white"/>
                </a:solidFill>
                <a:latin typeface="Cambria" panose="02040503050406030204" pitchFamily="18" charset="0"/>
              </a:rPr>
              <a:t>Muy</a:t>
            </a:r>
            <a:r>
              <a:rPr lang="en-US" altLang="es-MX" sz="2800" b="1" i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 </a:t>
            </a:r>
            <a:r>
              <a:rPr lang="en-US" altLang="es-MX" sz="2800" b="1" i="1" dirty="0" err="1" smtClean="0">
                <a:solidFill>
                  <a:prstClr val="white"/>
                </a:solidFill>
                <a:latin typeface="Cambria" panose="02040503050406030204" pitchFamily="18" charset="0"/>
              </a:rPr>
              <a:t>importante</a:t>
            </a:r>
            <a:r>
              <a:rPr lang="en-US" altLang="es-MX" sz="2800" b="1" i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!!!</a:t>
            </a:r>
            <a:endParaRPr lang="en-US" altLang="es-MX" sz="2800" b="1" i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19173" y="2035167"/>
            <a:ext cx="4038600" cy="390843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altLang="es-MX" sz="2800" dirty="0" smtClean="0"/>
              <a:t>People with character neurosis </a:t>
            </a:r>
            <a:r>
              <a:rPr lang="en-US" altLang="es-MX" sz="2800" b="1" dirty="0" smtClean="0">
                <a:solidFill>
                  <a:srgbClr val="EA0000"/>
                </a:solidFill>
              </a:rPr>
              <a:t>don</a:t>
            </a:r>
            <a:r>
              <a:rPr lang="ja-JP" altLang="en-US" sz="2800" b="1" dirty="0" smtClean="0">
                <a:solidFill>
                  <a:srgbClr val="EA0000"/>
                </a:solidFill>
              </a:rPr>
              <a:t>’</a:t>
            </a:r>
            <a:r>
              <a:rPr lang="en-US" altLang="ja-JP" sz="2800" b="1" dirty="0" smtClean="0">
                <a:solidFill>
                  <a:srgbClr val="EA0000"/>
                </a:solidFill>
              </a:rPr>
              <a:t>t come to therapy to change</a:t>
            </a:r>
            <a:r>
              <a:rPr lang="en-US" altLang="ja-JP" sz="2800" dirty="0" smtClean="0"/>
              <a:t>.</a:t>
            </a:r>
          </a:p>
          <a:p>
            <a:pPr eaLnBrk="1" hangingPunct="1">
              <a:buFontTx/>
              <a:buNone/>
              <a:defRPr/>
            </a:pPr>
            <a:endParaRPr lang="en-US" altLang="es-MX" sz="2800" dirty="0" smtClean="0"/>
          </a:p>
          <a:p>
            <a:pPr eaLnBrk="1" hangingPunct="1">
              <a:buFontTx/>
              <a:buNone/>
              <a:defRPr/>
            </a:pPr>
            <a:endParaRPr lang="en-US" altLang="es-MX" sz="2800" dirty="0" smtClean="0"/>
          </a:p>
          <a:p>
            <a:pPr eaLnBrk="1" hangingPunct="1">
              <a:buFontTx/>
              <a:buNone/>
              <a:defRPr/>
            </a:pPr>
            <a:r>
              <a:rPr lang="en-US" altLang="es-MX" sz="2800" dirty="0" smtClean="0"/>
              <a:t>They come to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</a:rPr>
              <a:t>therapy</a:t>
            </a:r>
            <a:r>
              <a:rPr lang="en-US" altLang="es-MX" sz="2800" dirty="0" smtClean="0">
                <a:solidFill>
                  <a:srgbClr val="EA0000"/>
                </a:solidFill>
              </a:rPr>
              <a:t> </a:t>
            </a:r>
            <a:r>
              <a:rPr lang="en-US" altLang="es-MX" sz="2800" b="1" dirty="0" smtClean="0">
                <a:solidFill>
                  <a:srgbClr val="EA0000"/>
                </a:solidFill>
              </a:rPr>
              <a:t>to get the dragon fed</a:t>
            </a:r>
          </a:p>
        </p:txBody>
      </p:sp>
      <p:pic>
        <p:nvPicPr>
          <p:cNvPr id="8" name="Picture 7" descr="AN00783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899028" y="2438400"/>
            <a:ext cx="3536950" cy="31162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296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762000" y="3810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 err="1" smtClean="0">
                <a:solidFill>
                  <a:prstClr val="white"/>
                </a:solidFill>
                <a:latin typeface="Cambria" panose="02040503050406030204" pitchFamily="18" charset="0"/>
              </a:rPr>
              <a:t>Muy</a:t>
            </a:r>
            <a:r>
              <a:rPr lang="en-US" altLang="es-MX" sz="2800" b="1" i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 </a:t>
            </a:r>
            <a:r>
              <a:rPr lang="en-US" altLang="es-MX" sz="2800" b="1" i="1" dirty="0" err="1" smtClean="0">
                <a:solidFill>
                  <a:prstClr val="white"/>
                </a:solidFill>
                <a:latin typeface="Cambria" panose="02040503050406030204" pitchFamily="18" charset="0"/>
              </a:rPr>
              <a:t>importante</a:t>
            </a:r>
            <a:r>
              <a:rPr lang="en-US" altLang="es-MX" sz="2800" b="1" i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!!!</a:t>
            </a:r>
            <a:endParaRPr lang="en-US" altLang="es-MX" sz="2800" b="1" i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43000" y="1828800"/>
            <a:ext cx="4038600" cy="390843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ts val="1900"/>
              </a:lnSpc>
              <a:buFontTx/>
              <a:buNone/>
              <a:defRPr/>
            </a:pPr>
            <a:r>
              <a:rPr lang="en-US" altLang="es-MX" sz="2400" b="1" i="1" dirty="0">
                <a:latin typeface="Cambria" panose="02040503050406030204" pitchFamily="18" charset="0"/>
              </a:rPr>
              <a:t>“Tell me I’m not crazy”</a:t>
            </a:r>
          </a:p>
          <a:p>
            <a:pPr eaLnBrk="1" hangingPunct="1">
              <a:lnSpc>
                <a:spcPts val="1900"/>
              </a:lnSpc>
              <a:buFontTx/>
              <a:buNone/>
              <a:defRPr/>
            </a:pPr>
            <a:endParaRPr lang="en-US" altLang="es-MX" sz="2400" b="1" i="1" dirty="0" smtClean="0">
              <a:latin typeface="Cambria" panose="02040503050406030204" pitchFamily="18" charset="0"/>
            </a:endParaRPr>
          </a:p>
          <a:p>
            <a:pPr eaLnBrk="1" hangingPunct="1">
              <a:lnSpc>
                <a:spcPts val="1900"/>
              </a:lnSpc>
              <a:buFontTx/>
              <a:buNone/>
              <a:defRPr/>
            </a:pPr>
            <a:r>
              <a:rPr lang="en-US" altLang="es-MX" sz="2400" b="1" i="1" dirty="0" smtClean="0">
                <a:solidFill>
                  <a:srgbClr val="EA0000"/>
                </a:solidFill>
                <a:latin typeface="Cambria" panose="02040503050406030204" pitchFamily="18" charset="0"/>
              </a:rPr>
              <a:t>“</a:t>
            </a:r>
            <a:r>
              <a:rPr lang="en-US" altLang="es-MX" sz="2400" b="1" i="1" dirty="0">
                <a:solidFill>
                  <a:srgbClr val="EA0000"/>
                </a:solidFill>
                <a:latin typeface="Cambria" panose="02040503050406030204" pitchFamily="18" charset="0"/>
              </a:rPr>
              <a:t>Tell me it’s not MY fault”</a:t>
            </a:r>
          </a:p>
          <a:p>
            <a:pPr eaLnBrk="1" hangingPunct="1">
              <a:lnSpc>
                <a:spcPts val="1900"/>
              </a:lnSpc>
              <a:buFontTx/>
              <a:buNone/>
              <a:defRPr/>
            </a:pPr>
            <a:endParaRPr lang="en-US" altLang="es-MX" sz="2400" b="1" i="1" dirty="0">
              <a:latin typeface="Cambria" panose="02040503050406030204" pitchFamily="18" charset="0"/>
            </a:endParaRPr>
          </a:p>
          <a:p>
            <a:pPr eaLnBrk="1" hangingPunct="1">
              <a:lnSpc>
                <a:spcPts val="1900"/>
              </a:lnSpc>
              <a:buFontTx/>
              <a:buNone/>
              <a:defRPr/>
            </a:pPr>
            <a:r>
              <a:rPr lang="en-US" altLang="es-MX" sz="2400" b="1" i="1" dirty="0">
                <a:latin typeface="Cambria" panose="02040503050406030204" pitchFamily="18" charset="0"/>
              </a:rPr>
              <a:t>“Tell me I’m lovable”</a:t>
            </a:r>
          </a:p>
          <a:p>
            <a:pPr eaLnBrk="1" hangingPunct="1">
              <a:lnSpc>
                <a:spcPts val="1900"/>
              </a:lnSpc>
              <a:buFontTx/>
              <a:buNone/>
              <a:defRPr/>
            </a:pPr>
            <a:endParaRPr lang="en-US" altLang="es-MX" sz="2400" b="1" i="1" dirty="0">
              <a:latin typeface="Cambria" panose="02040503050406030204" pitchFamily="18" charset="0"/>
            </a:endParaRPr>
          </a:p>
          <a:p>
            <a:pPr eaLnBrk="1" hangingPunct="1">
              <a:lnSpc>
                <a:spcPts val="1900"/>
              </a:lnSpc>
              <a:buFontTx/>
              <a:buNone/>
              <a:defRPr/>
            </a:pPr>
            <a:r>
              <a:rPr lang="en-US" altLang="es-MX" sz="2400" b="1" i="1" dirty="0">
                <a:solidFill>
                  <a:srgbClr val="EA0000"/>
                </a:solidFill>
                <a:latin typeface="Cambria" panose="02040503050406030204" pitchFamily="18" charset="0"/>
              </a:rPr>
              <a:t>“Tell me I’m a victim”</a:t>
            </a:r>
          </a:p>
          <a:p>
            <a:pPr eaLnBrk="1" hangingPunct="1">
              <a:lnSpc>
                <a:spcPts val="1900"/>
              </a:lnSpc>
              <a:buFontTx/>
              <a:buNone/>
              <a:defRPr/>
            </a:pPr>
            <a:endParaRPr lang="en-US" altLang="es-MX" sz="2400" b="1" i="1" dirty="0">
              <a:solidFill>
                <a:srgbClr val="EA0000"/>
              </a:solidFill>
              <a:latin typeface="Cambria" panose="02040503050406030204" pitchFamily="18" charset="0"/>
            </a:endParaRPr>
          </a:p>
          <a:p>
            <a:pPr eaLnBrk="1" hangingPunct="1">
              <a:lnSpc>
                <a:spcPts val="1900"/>
              </a:lnSpc>
              <a:buFontTx/>
              <a:buNone/>
              <a:defRPr/>
            </a:pPr>
            <a:r>
              <a:rPr lang="en-US" altLang="es-MX" sz="2400" b="1" i="1" dirty="0">
                <a:latin typeface="Cambria" panose="02040503050406030204" pitchFamily="18" charset="0"/>
              </a:rPr>
              <a:t>“Tell me I’m good enough / wonderful”</a:t>
            </a:r>
          </a:p>
          <a:p>
            <a:pPr eaLnBrk="1" hangingPunct="1">
              <a:lnSpc>
                <a:spcPts val="1900"/>
              </a:lnSpc>
              <a:buFontTx/>
              <a:buNone/>
              <a:defRPr/>
            </a:pPr>
            <a:endParaRPr lang="en-US" altLang="es-MX" sz="2400" b="1" i="1" dirty="0">
              <a:latin typeface="Cambria" panose="02040503050406030204" pitchFamily="18" charset="0"/>
            </a:endParaRPr>
          </a:p>
          <a:p>
            <a:pPr eaLnBrk="1" hangingPunct="1">
              <a:lnSpc>
                <a:spcPts val="1900"/>
              </a:lnSpc>
              <a:buFontTx/>
              <a:buNone/>
              <a:defRPr/>
            </a:pPr>
            <a:r>
              <a:rPr lang="en-US" altLang="es-MX" sz="2400" b="1" i="1" dirty="0">
                <a:solidFill>
                  <a:srgbClr val="EA0000"/>
                </a:solidFill>
                <a:latin typeface="Cambria" panose="02040503050406030204" pitchFamily="18" charset="0"/>
              </a:rPr>
              <a:t>“Tell me I’m right / I’m all right”</a:t>
            </a:r>
          </a:p>
        </p:txBody>
      </p:sp>
      <p:pic>
        <p:nvPicPr>
          <p:cNvPr id="8" name="Picture 7" descr="AN00783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525985" y="4267200"/>
            <a:ext cx="1981200" cy="174555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377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762000" y="3810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Early treatment strategies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55023" y="1840675"/>
            <a:ext cx="8305800" cy="420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3800"/>
              </a:lnSpc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1. </a:t>
            </a:r>
            <a:r>
              <a:rPr lang="en-US" altLang="es-MX" sz="28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Abstinence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(for addicts)</a:t>
            </a:r>
          </a:p>
          <a:p>
            <a:pPr eaLnBrk="1" hangingPunct="1">
              <a:lnSpc>
                <a:spcPts val="3100"/>
              </a:lnSpc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2. </a:t>
            </a:r>
            <a:r>
              <a:rPr lang="en-US" altLang="es-MX" sz="28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Lots </a:t>
            </a:r>
            <a:r>
              <a:rPr lang="en-US" altLang="es-MX" sz="2800" b="1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of emphasis on building connection: </a:t>
            </a:r>
          </a:p>
          <a:p>
            <a:pPr eaLnBrk="1" hangingPunct="1">
              <a:lnSpc>
                <a:spcPts val="31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  offering hope, belief in possibility of change,</a:t>
            </a:r>
          </a:p>
          <a:p>
            <a:pPr eaLnBrk="1" hangingPunct="1">
              <a:lnSpc>
                <a:spcPts val="31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  acceptance, good listening</a:t>
            </a:r>
          </a:p>
          <a:p>
            <a:pPr eaLnBrk="1" hangingPunct="1">
              <a:lnSpc>
                <a:spcPts val="3800"/>
              </a:lnSpc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3. </a:t>
            </a:r>
            <a:r>
              <a:rPr lang="en-US" altLang="es-MX" sz="28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Compassion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, but not sympathy</a:t>
            </a:r>
          </a:p>
          <a:p>
            <a:pPr eaLnBrk="1" hangingPunct="1">
              <a:lnSpc>
                <a:spcPts val="3800"/>
              </a:lnSpc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4. </a:t>
            </a:r>
            <a:r>
              <a:rPr lang="en-US" altLang="es-MX" sz="28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Support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, but not “sides taking”</a:t>
            </a:r>
          </a:p>
          <a:p>
            <a:pPr eaLnBrk="1" hangingPunct="1">
              <a:lnSpc>
                <a:spcPts val="3800"/>
              </a:lnSpc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5. </a:t>
            </a:r>
            <a:r>
              <a:rPr lang="en-US" altLang="es-MX" sz="28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Responding </a:t>
            </a:r>
            <a:r>
              <a:rPr lang="en-US" altLang="es-MX" sz="2800" b="1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to the presenting crisis</a:t>
            </a:r>
          </a:p>
          <a:p>
            <a:pPr eaLnBrk="1" hangingPunct="1">
              <a:lnSpc>
                <a:spcPts val="3300"/>
              </a:lnSpc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6. </a:t>
            </a:r>
            <a:r>
              <a:rPr lang="en-US" altLang="es-MX" sz="28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Listening </a:t>
            </a:r>
            <a:r>
              <a:rPr lang="en-US" altLang="es-MX" sz="2800" b="1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for the core dilemmas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but not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3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confronting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them </a:t>
            </a:r>
          </a:p>
        </p:txBody>
      </p:sp>
    </p:spTree>
    <p:extLst>
      <p:ext uri="{BB962C8B-B14F-4D97-AF65-F5344CB8AC3E}">
        <p14:creationId xmlns:p14="http://schemas.microsoft.com/office/powerpoint/2010/main" val="2826252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762000" y="3810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Early treatment (</a:t>
            </a:r>
            <a:r>
              <a:rPr lang="en-US" altLang="es-MX" sz="2800" b="1" i="1" dirty="0" err="1">
                <a:solidFill>
                  <a:prstClr val="white"/>
                </a:solidFill>
                <a:latin typeface="Cambria" panose="02040503050406030204" pitchFamily="18" charset="0"/>
              </a:rPr>
              <a:t>con’t</a:t>
            </a:r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1676400"/>
            <a:ext cx="8305800" cy="418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3000"/>
              </a:lnSpc>
            </a:pPr>
            <a:r>
              <a:rPr lang="en-US" altLang="es-MX" sz="2600" dirty="0" smtClean="0">
                <a:solidFill>
                  <a:srgbClr val="EA0000"/>
                </a:solidFill>
                <a:latin typeface="Calibri"/>
              </a:rPr>
              <a:t>7. </a:t>
            </a:r>
            <a:r>
              <a:rPr lang="en-US" altLang="es-MX" sz="26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Responding </a:t>
            </a:r>
            <a:r>
              <a:rPr lang="en-US" altLang="es-MX" sz="2600" b="1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to,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but not directly confronting, ego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defenses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(we tend to directly confront in addictions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treatment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)</a:t>
            </a:r>
          </a:p>
          <a:p>
            <a:pPr eaLnBrk="1" hangingPunct="1">
              <a:lnSpc>
                <a:spcPts val="3600"/>
              </a:lnSpc>
            </a:pPr>
            <a:r>
              <a:rPr lang="en-US" altLang="es-MX" sz="2600" dirty="0">
                <a:solidFill>
                  <a:srgbClr val="EA0000"/>
                </a:solidFill>
                <a:latin typeface="Calibri"/>
              </a:rPr>
              <a:t>8. </a:t>
            </a:r>
            <a:r>
              <a:rPr lang="en-US" altLang="es-MX" sz="2600" b="1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Gaining a commitment for long term change</a:t>
            </a:r>
          </a:p>
          <a:p>
            <a:pPr eaLnBrk="1" hangingPunct="1">
              <a:lnSpc>
                <a:spcPts val="3600"/>
              </a:lnSpc>
            </a:pPr>
            <a:r>
              <a:rPr lang="en-US" altLang="es-MX" sz="2600" dirty="0">
                <a:solidFill>
                  <a:srgbClr val="EA0000"/>
                </a:solidFill>
                <a:latin typeface="Calibri"/>
              </a:rPr>
              <a:t>9. </a:t>
            </a:r>
            <a:r>
              <a:rPr lang="en-US" altLang="es-MX" sz="2600" b="1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Final stages of early treatment are:</a:t>
            </a:r>
          </a:p>
          <a:p>
            <a:pPr eaLnBrk="1" hangingPunct="1">
              <a:lnSpc>
                <a:spcPts val="2900"/>
              </a:lnSpc>
            </a:pPr>
            <a:r>
              <a:rPr lang="en-US" altLang="es-MX" sz="2600" b="1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Beginning to delve into history and its meaning</a:t>
            </a:r>
          </a:p>
          <a:p>
            <a:pPr eaLnBrk="1" hangingPunct="1">
              <a:lnSpc>
                <a:spcPts val="29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Beginning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to build a road map for recovery and </a:t>
            </a:r>
          </a:p>
          <a:p>
            <a:pPr eaLnBrk="1" hangingPunct="1">
              <a:lnSpc>
                <a:spcPts val="34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ongoing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treatment</a:t>
            </a:r>
          </a:p>
          <a:p>
            <a:pPr eaLnBrk="1" hangingPunct="1">
              <a:lnSpc>
                <a:spcPts val="3400"/>
              </a:lnSpc>
            </a:pPr>
            <a:r>
              <a:rPr lang="en-US" altLang="es-MX" sz="2600" dirty="0" smtClean="0">
                <a:solidFill>
                  <a:srgbClr val="EA0000"/>
                </a:solidFill>
                <a:latin typeface="Calibri"/>
              </a:rPr>
              <a:t>10. </a:t>
            </a:r>
            <a:r>
              <a:rPr lang="en-US" altLang="es-MX" sz="26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And </a:t>
            </a:r>
            <a:r>
              <a:rPr lang="en-US" altLang="es-MX" sz="2600" b="1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throughout early treatment,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keep an eye out for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</a:t>
            </a:r>
          </a:p>
          <a:p>
            <a:pPr eaLnBrk="1" hangingPunct="1">
              <a:lnSpc>
                <a:spcPts val="29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dragons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and how they operate!!!</a:t>
            </a:r>
          </a:p>
        </p:txBody>
      </p:sp>
    </p:spTree>
    <p:extLst>
      <p:ext uri="{BB962C8B-B14F-4D97-AF65-F5344CB8AC3E}">
        <p14:creationId xmlns:p14="http://schemas.microsoft.com/office/powerpoint/2010/main" val="394035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823973" y="1524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2nd </a:t>
            </a:r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phase of treatment</a:t>
            </a:r>
            <a:b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</a:br>
            <a:r>
              <a:rPr lang="en-US" altLang="es-MX" sz="2800" i="1" dirty="0">
                <a:solidFill>
                  <a:prstClr val="white"/>
                </a:solidFill>
                <a:latin typeface="Cambria" panose="02040503050406030204" pitchFamily="18" charset="0"/>
              </a:rPr>
              <a:t>telling the tale and getting the story straight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2286000"/>
            <a:ext cx="83058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3000"/>
              </a:lnSpc>
            </a:pPr>
            <a:r>
              <a:rPr lang="en-US" altLang="es-MX" sz="26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As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 individual stabilizes, develops a commitment to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therapy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and bonds with the therapist, there is a natural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unfolding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of the telling of the tale.</a:t>
            </a:r>
          </a:p>
          <a:p>
            <a:pPr eaLnBrk="1" hangingPunct="1">
              <a:lnSpc>
                <a:spcPts val="3000"/>
              </a:lnSpc>
            </a:pP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role of the therapist is to be the observer, embracer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and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integrator.  Interpretation / confrontation invites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defense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and makes telling the tale dangerous.</a:t>
            </a:r>
          </a:p>
        </p:txBody>
      </p:sp>
    </p:spTree>
    <p:extLst>
      <p:ext uri="{BB962C8B-B14F-4D97-AF65-F5344CB8AC3E}">
        <p14:creationId xmlns:p14="http://schemas.microsoft.com/office/powerpoint/2010/main" val="1847566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661914" y="1524004"/>
            <a:ext cx="8101086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buFont typeface="Arial" pitchFamily="34" charset="0"/>
              <a:buNone/>
            </a:pPr>
            <a:r>
              <a:rPr lang="en-US" altLang="es-MX" sz="2800" b="1" i="1" dirty="0">
                <a:solidFill>
                  <a:srgbClr val="C00000"/>
                </a:solidFill>
                <a:latin typeface="Calibri"/>
              </a:rPr>
              <a:t>Difficult people have difficult lives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   </a:t>
            </a:r>
            <a:r>
              <a:rPr lang="en-US" altLang="es-MX" sz="28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— They </a:t>
            </a:r>
            <a:r>
              <a:rPr lang="en-US" altLang="es-MX" sz="28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make lots of bad decisions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 </a:t>
            </a:r>
            <a:r>
              <a:rPr lang="en-US" altLang="es-MX" sz="28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  — Their </a:t>
            </a:r>
            <a:r>
              <a:rPr lang="en-US" altLang="es-MX" sz="28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life is full of crises and struggles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   — There </a:t>
            </a:r>
            <a:r>
              <a:rPr lang="en-US" altLang="es-MX" sz="28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are never enough internal and external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    </a:t>
            </a:r>
            <a:r>
              <a:rPr lang="en-US" altLang="es-MX" sz="28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resources</a:t>
            </a:r>
            <a:endParaRPr lang="en-US" altLang="es-MX" sz="2800" dirty="0">
              <a:solidFill>
                <a:schemeClr val="accent1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endParaRPr lang="en-US" altLang="es-MX" sz="2800" dirty="0">
              <a:solidFill>
                <a:schemeClr val="accent1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b="1" i="1" dirty="0">
                <a:solidFill>
                  <a:srgbClr val="C00000"/>
                </a:solidFill>
                <a:latin typeface="Calibri"/>
              </a:rPr>
              <a:t>Difficult people are hard to get along with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   — They </a:t>
            </a:r>
            <a:r>
              <a:rPr lang="en-US" altLang="es-MX" sz="28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ask too much from others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   — They </a:t>
            </a:r>
            <a:r>
              <a:rPr lang="en-US" altLang="es-MX" sz="28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don’t give much back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8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   — They </a:t>
            </a:r>
            <a:r>
              <a:rPr lang="en-US" altLang="es-MX" sz="28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are inconsistent in relationships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bg1"/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143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2415537" y="76200"/>
            <a:ext cx="4261134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Some characteristics of </a:t>
            </a:r>
            <a:b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</a:br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difficult people</a:t>
            </a:r>
          </a:p>
        </p:txBody>
      </p:sp>
    </p:spTree>
    <p:extLst>
      <p:ext uri="{BB962C8B-B14F-4D97-AF65-F5344CB8AC3E}">
        <p14:creationId xmlns:p14="http://schemas.microsoft.com/office/powerpoint/2010/main" val="323002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823973" y="2286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2nd phase of treatment (</a:t>
            </a:r>
            <a:r>
              <a:rPr lang="en-US" altLang="es-MX" sz="2800" b="1" i="1" dirty="0" err="1">
                <a:solidFill>
                  <a:prstClr val="white"/>
                </a:solidFill>
                <a:latin typeface="Cambria" panose="02040503050406030204" pitchFamily="18" charset="0"/>
              </a:rPr>
              <a:t>con’t</a:t>
            </a:r>
            <a:r>
              <a:rPr lang="en-US" altLang="es-MX" sz="2800" b="1" i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)</a:t>
            </a:r>
          </a:p>
          <a:p>
            <a:pPr algn="ctr"/>
            <a:r>
              <a:rPr lang="en-US" altLang="es-MX" sz="2800" b="1" i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Telling the tale</a:t>
            </a:r>
            <a:endParaRPr lang="en-US" altLang="es-MX" sz="2800" i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2133600"/>
            <a:ext cx="8305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3000"/>
              </a:lnSpc>
            </a:pPr>
            <a:r>
              <a:rPr lang="en-US" altLang="es-MX" sz="26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 tale evolves in pieces, in stories that may be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stimulated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by current experience</a:t>
            </a:r>
          </a:p>
          <a:p>
            <a:pPr eaLnBrk="1" hangingPunct="1">
              <a:lnSpc>
                <a:spcPts val="3000"/>
              </a:lnSpc>
            </a:pP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What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happened isn’t as important as what it means</a:t>
            </a:r>
          </a:p>
          <a:p>
            <a:pPr eaLnBrk="1" hangingPunct="1">
              <a:lnSpc>
                <a:spcPts val="3000"/>
              </a:lnSpc>
            </a:pP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History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is only important in terms of current meanings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.</a:t>
            </a: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 </a:t>
            </a: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only reason to tell the tale is to understand what  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it   </a:t>
            </a:r>
          </a:p>
          <a:p>
            <a:pPr eaLnBrk="1" hangingPunct="1">
              <a:lnSpc>
                <a:spcPts val="3000"/>
              </a:lnSpc>
            </a:pP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means </a:t>
            </a:r>
            <a:r>
              <a:rPr lang="en-US" altLang="es-MX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to the person today</a:t>
            </a:r>
          </a:p>
        </p:txBody>
      </p:sp>
    </p:spTree>
    <p:extLst>
      <p:ext uri="{BB962C8B-B14F-4D97-AF65-F5344CB8AC3E}">
        <p14:creationId xmlns:p14="http://schemas.microsoft.com/office/powerpoint/2010/main" val="23678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823973" y="1524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2nd phase of treatment (</a:t>
            </a:r>
            <a:r>
              <a:rPr lang="en-US" altLang="es-MX" sz="2800" b="1" i="1" dirty="0" err="1">
                <a:solidFill>
                  <a:prstClr val="white"/>
                </a:solidFill>
                <a:latin typeface="Cambria" panose="02040503050406030204" pitchFamily="18" charset="0"/>
              </a:rPr>
              <a:t>con’t</a:t>
            </a:r>
            <a:r>
              <a:rPr lang="en-US" altLang="es-MX" sz="2800" b="1" i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)</a:t>
            </a:r>
          </a:p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Telling the tale</a:t>
            </a:r>
            <a:endParaRPr lang="en-US" altLang="es-MX" sz="2800" i="1" dirty="0">
              <a:solidFill>
                <a:prstClr val="white"/>
              </a:solidFill>
              <a:latin typeface="Cambria" panose="02040503050406030204" pitchFamily="18" charset="0"/>
            </a:endParaRPr>
          </a:p>
          <a:p>
            <a:pPr algn="ctr"/>
            <a:endParaRPr lang="en-US" altLang="es-MX" sz="2800" i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2362200"/>
            <a:ext cx="83058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3000"/>
              </a:lnSpc>
            </a:pPr>
            <a:r>
              <a:rPr lang="en-US" altLang="es-MX" sz="26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Trying to “remember everything” is futile</a:t>
            </a:r>
          </a:p>
          <a:p>
            <a:pPr eaLnBrk="1" hangingPunct="1">
              <a:lnSpc>
                <a:spcPts val="3000"/>
              </a:lnSpc>
            </a:pP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Everything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in history is perception.  The past isn’t real,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isn’t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right or wrong, or true or false.</a:t>
            </a:r>
          </a:p>
          <a:p>
            <a:pPr eaLnBrk="1" hangingPunct="1">
              <a:lnSpc>
                <a:spcPts val="3000"/>
              </a:lnSpc>
            </a:pP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Our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tales are told in metaphor.  Our story may not bear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much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resemblance to the reality of others</a:t>
            </a:r>
          </a:p>
        </p:txBody>
      </p:sp>
    </p:spTree>
    <p:extLst>
      <p:ext uri="{BB962C8B-B14F-4D97-AF65-F5344CB8AC3E}">
        <p14:creationId xmlns:p14="http://schemas.microsoft.com/office/powerpoint/2010/main" val="337243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823973" y="1524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2nd phase of treatment (</a:t>
            </a:r>
            <a:r>
              <a:rPr lang="en-US" altLang="es-MX" sz="2800" b="1" i="1" dirty="0" err="1">
                <a:solidFill>
                  <a:prstClr val="white"/>
                </a:solidFill>
                <a:latin typeface="Cambria" panose="02040503050406030204" pitchFamily="18" charset="0"/>
              </a:rPr>
              <a:t>con’t</a:t>
            </a:r>
            <a:r>
              <a:rPr lang="en-US" altLang="es-MX" sz="2800" b="1" i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)</a:t>
            </a:r>
          </a:p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Telling the tale</a:t>
            </a:r>
            <a:endParaRPr lang="en-US" altLang="es-MX" sz="2800" i="1" dirty="0">
              <a:solidFill>
                <a:prstClr val="white"/>
              </a:solidFill>
              <a:latin typeface="Cambria" panose="02040503050406030204" pitchFamily="18" charset="0"/>
            </a:endParaRPr>
          </a:p>
          <a:p>
            <a:pPr algn="ctr"/>
            <a:endParaRPr lang="en-US" altLang="es-MX" sz="2800" i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1802179"/>
            <a:ext cx="83058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3000"/>
              </a:lnSpc>
            </a:pPr>
            <a:r>
              <a:rPr lang="en-US" altLang="es-MX" sz="26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Getting the story straight is like constructing a jigsaw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puzzle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.   Pieces get laid out, then begin to fit together to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form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a coherent image &amp; the missing parts begin to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become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more obvious.</a:t>
            </a: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</a:t>
            </a:r>
            <a:r>
              <a:rPr lang="en-US" altLang="es-MX" sz="2600" i="1" dirty="0">
                <a:solidFill>
                  <a:srgbClr val="EA0000"/>
                </a:solidFill>
                <a:latin typeface="Calibri"/>
              </a:rPr>
              <a:t>“What is the theme here”</a:t>
            </a:r>
          </a:p>
          <a:p>
            <a:pPr eaLnBrk="1" hangingPunct="1">
              <a:lnSpc>
                <a:spcPts val="3000"/>
              </a:lnSpc>
            </a:pP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wounds are often the last part of the story to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be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seen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and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told</a:t>
            </a:r>
          </a:p>
          <a:p>
            <a:pPr eaLnBrk="1" hangingPunct="1">
              <a:lnSpc>
                <a:spcPts val="3000"/>
              </a:lnSpc>
            </a:pP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Words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aren’t always the best vehicle for telling the tale</a:t>
            </a:r>
          </a:p>
        </p:txBody>
      </p:sp>
    </p:spTree>
    <p:extLst>
      <p:ext uri="{BB962C8B-B14F-4D97-AF65-F5344CB8AC3E}">
        <p14:creationId xmlns:p14="http://schemas.microsoft.com/office/powerpoint/2010/main" val="264055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823973" y="1524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2nd phase of treatment (</a:t>
            </a:r>
            <a:r>
              <a:rPr lang="en-US" altLang="es-MX" sz="2800" b="1" i="1" dirty="0" err="1">
                <a:solidFill>
                  <a:prstClr val="white"/>
                </a:solidFill>
                <a:latin typeface="Cambria" panose="02040503050406030204" pitchFamily="18" charset="0"/>
              </a:rPr>
              <a:t>con’t</a:t>
            </a:r>
            <a:r>
              <a:rPr lang="en-US" altLang="es-MX" sz="2800" b="1" i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)</a:t>
            </a:r>
          </a:p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Telling the tale</a:t>
            </a:r>
            <a:endParaRPr lang="en-US" altLang="es-MX" sz="2800" i="1" dirty="0">
              <a:solidFill>
                <a:prstClr val="white"/>
              </a:solidFill>
              <a:latin typeface="Cambria" panose="02040503050406030204" pitchFamily="18" charset="0"/>
            </a:endParaRPr>
          </a:p>
          <a:p>
            <a:pPr algn="ctr"/>
            <a:endParaRPr lang="en-US" altLang="es-MX" sz="2800" i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2209800"/>
            <a:ext cx="8305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3000"/>
              </a:lnSpc>
            </a:pPr>
            <a:r>
              <a:rPr lang="en-US" altLang="es-MX" sz="26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You don’t have to tell the WHOLE tale</a:t>
            </a:r>
          </a:p>
          <a:p>
            <a:pPr eaLnBrk="1" hangingPunct="1">
              <a:lnSpc>
                <a:spcPts val="3000"/>
              </a:lnSpc>
            </a:pP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You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know the tale has meaning when emotion is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attached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(</a:t>
            </a:r>
            <a:r>
              <a:rPr lang="en-US" altLang="es-MX" sz="2600" dirty="0" err="1">
                <a:solidFill>
                  <a:schemeClr val="accent4">
                    <a:lumMod val="50000"/>
                  </a:schemeClr>
                </a:solidFill>
                <a:latin typeface="Calibri"/>
              </a:rPr>
              <a:t>tho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the emotion may be hidden). 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Part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of the therapist’s role is to help identify the affects</a:t>
            </a:r>
          </a:p>
          <a:p>
            <a:pPr eaLnBrk="1" hangingPunct="1">
              <a:lnSpc>
                <a:spcPts val="3000"/>
              </a:lnSpc>
            </a:pP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As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 story evolves, mourning will begin and the swamp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will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become better defined</a:t>
            </a:r>
          </a:p>
        </p:txBody>
      </p:sp>
    </p:spTree>
    <p:extLst>
      <p:ext uri="{BB962C8B-B14F-4D97-AF65-F5344CB8AC3E}">
        <p14:creationId xmlns:p14="http://schemas.microsoft.com/office/powerpoint/2010/main" val="60664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823973" y="3810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2nd phase of treatment (</a:t>
            </a:r>
            <a:r>
              <a:rPr lang="en-US" altLang="es-MX" sz="2800" b="1" i="1" dirty="0" err="1">
                <a:solidFill>
                  <a:prstClr val="white"/>
                </a:solidFill>
                <a:latin typeface="Cambria" panose="02040503050406030204" pitchFamily="18" charset="0"/>
              </a:rPr>
              <a:t>con’t</a:t>
            </a:r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)</a:t>
            </a:r>
            <a:endParaRPr lang="en-US" altLang="es-MX" sz="2800" i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2209800"/>
            <a:ext cx="8305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3000"/>
              </a:lnSpc>
            </a:pPr>
            <a:r>
              <a:rPr lang="en-US" altLang="es-MX" sz="26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It is scary to meet dragons.  As dragons emerge, we do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what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we’ve always done, revert to lifelong coping patterns.</a:t>
            </a: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A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big job of therapy is to build the capacity to do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something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different.</a:t>
            </a:r>
          </a:p>
          <a:p>
            <a:pPr eaLnBrk="1" hangingPunct="1">
              <a:lnSpc>
                <a:spcPts val="3000"/>
              </a:lnSpc>
            </a:pP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Dragons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aren’t events.  They are our experience of the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event</a:t>
            </a: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2174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823973" y="1524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schemeClr val="bg1"/>
                </a:solidFill>
                <a:latin typeface="Cambria" panose="02040503050406030204" pitchFamily="18" charset="0"/>
              </a:rPr>
              <a:t>Stage 3: </a:t>
            </a:r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embracing and working through the self deficit and wading through the swamp</a:t>
            </a:r>
            <a:endParaRPr lang="en-US" altLang="es-MX" sz="2800" i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1981200"/>
            <a:ext cx="83058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3000"/>
              </a:lnSpc>
            </a:pPr>
            <a:r>
              <a:rPr lang="en-US" altLang="es-MX" sz="26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 swamp is the affects, beliefs and schema and 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memories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of prior experience, reinforced over the years</a:t>
            </a:r>
          </a:p>
          <a:p>
            <a:pPr eaLnBrk="1" hangingPunct="1">
              <a:lnSpc>
                <a:spcPts val="3000"/>
              </a:lnSpc>
            </a:pP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entry point for experiencing the wounded self is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through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emotion (affects)</a:t>
            </a:r>
          </a:p>
          <a:p>
            <a:pPr eaLnBrk="1" hangingPunct="1">
              <a:lnSpc>
                <a:spcPts val="3000"/>
              </a:lnSpc>
            </a:pP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We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tell the tale, embrace and experience the affect,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experience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 past, observe our schema (truth) as it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emerges</a:t>
            </a: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8216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823973" y="3810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schemeClr val="bg1"/>
                </a:solidFill>
                <a:latin typeface="Cambria" panose="02040503050406030204" pitchFamily="18" charset="0"/>
              </a:rPr>
              <a:t>Stage 3: working </a:t>
            </a:r>
            <a:r>
              <a:rPr lang="en-US" altLang="es-MX" sz="28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through the swamp </a:t>
            </a:r>
            <a:r>
              <a:rPr lang="en-US" altLang="es-MX" sz="2800" b="1" i="1" dirty="0">
                <a:solidFill>
                  <a:schemeClr val="bg1"/>
                </a:solidFill>
                <a:latin typeface="Cambria" panose="02040503050406030204" pitchFamily="18" charset="0"/>
              </a:rPr>
              <a:t>(</a:t>
            </a:r>
            <a:r>
              <a:rPr lang="en-US" altLang="es-MX" sz="2800" b="1" i="1" dirty="0" err="1">
                <a:solidFill>
                  <a:schemeClr val="bg1"/>
                </a:solidFill>
                <a:latin typeface="Cambria" panose="02040503050406030204" pitchFamily="18" charset="0"/>
              </a:rPr>
              <a:t>con’t</a:t>
            </a:r>
            <a:r>
              <a:rPr lang="en-US" altLang="es-MX" sz="2800" b="1" i="1" dirty="0">
                <a:solidFill>
                  <a:schemeClr val="bg1"/>
                </a:solidFill>
                <a:latin typeface="Cambria" panose="02040503050406030204" pitchFamily="18" charset="0"/>
              </a:rPr>
              <a:t>)</a:t>
            </a:r>
            <a:endParaRPr lang="en-US" altLang="es-MX" sz="2800" i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2057400"/>
            <a:ext cx="83058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3000"/>
              </a:lnSpc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 goal of this phase of treatment is for the person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to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be able to experience the wounded self </a:t>
            </a:r>
            <a:r>
              <a:rPr lang="en-US" altLang="es-MX" sz="2800" i="1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through </a:t>
            </a:r>
            <a:endParaRPr lang="en-US" altLang="es-MX" sz="2800" i="1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800" i="1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i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the </a:t>
            </a:r>
            <a:r>
              <a:rPr lang="en-US" altLang="es-MX" sz="2800" i="1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eyes of who they are today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and be able to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embrace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and accept that wounded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part. </a:t>
            </a:r>
          </a:p>
          <a:p>
            <a:pPr eaLnBrk="1" hangingPunct="1">
              <a:lnSpc>
                <a:spcPts val="3000"/>
              </a:lnSpc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Out of this acceptance grows new beliefs about self,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enhanced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self-efficacy, improved inter-personal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relationships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, and an ability to experience a range of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formerly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disavowed emotions</a:t>
            </a:r>
          </a:p>
        </p:txBody>
      </p:sp>
    </p:spTree>
    <p:extLst>
      <p:ext uri="{BB962C8B-B14F-4D97-AF65-F5344CB8AC3E}">
        <p14:creationId xmlns:p14="http://schemas.microsoft.com/office/powerpoint/2010/main" val="324243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823973" y="3810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schemeClr val="bg1"/>
                </a:solidFill>
                <a:latin typeface="Cambria" panose="02040503050406030204" pitchFamily="18" charset="0"/>
              </a:rPr>
              <a:t>Stage 3: working through the swamp (</a:t>
            </a:r>
            <a:r>
              <a:rPr lang="en-US" altLang="es-MX" sz="2800" b="1" i="1" dirty="0" err="1">
                <a:solidFill>
                  <a:schemeClr val="bg1"/>
                </a:solidFill>
                <a:latin typeface="Cambria" panose="02040503050406030204" pitchFamily="18" charset="0"/>
              </a:rPr>
              <a:t>con’t</a:t>
            </a:r>
            <a:r>
              <a:rPr lang="en-US" altLang="es-MX" sz="2800" b="1" i="1" dirty="0">
                <a:solidFill>
                  <a:schemeClr val="bg1"/>
                </a:solidFill>
                <a:latin typeface="Cambria" panose="02040503050406030204" pitchFamily="18" charset="0"/>
              </a:rPr>
              <a:t>)</a:t>
            </a:r>
            <a:endParaRPr lang="en-US" altLang="es-MX" sz="2800" i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931719"/>
            <a:ext cx="83058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3000"/>
              </a:lnSpc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b="1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This experiencing (of the self)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occurs in the therapy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environment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, but also “outside” in ordinary life.  The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freshness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of the new insight allows the person to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confront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an environmental </a:t>
            </a:r>
            <a:r>
              <a:rPr lang="en-US" altLang="es-MX" sz="2800" dirty="0" err="1">
                <a:solidFill>
                  <a:schemeClr val="accent4">
                    <a:lumMod val="50000"/>
                  </a:schemeClr>
                </a:solidFill>
                <a:latin typeface="Calibri"/>
              </a:rPr>
              <a:t>stimulis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in a new way,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with different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understandings, different behaviors and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different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results.</a:t>
            </a:r>
          </a:p>
          <a:p>
            <a:pPr eaLnBrk="1" hangingPunct="1">
              <a:lnSpc>
                <a:spcPts val="3000"/>
              </a:lnSpc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Relationships </a:t>
            </a:r>
            <a:r>
              <a:rPr lang="en-US" altLang="es-MX" sz="2800" b="1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outside of therapy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become fertile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ground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for the self/other experience</a:t>
            </a:r>
          </a:p>
        </p:txBody>
      </p:sp>
    </p:spTree>
    <p:extLst>
      <p:ext uri="{BB962C8B-B14F-4D97-AF65-F5344CB8AC3E}">
        <p14:creationId xmlns:p14="http://schemas.microsoft.com/office/powerpoint/2010/main" val="294254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823973" y="3810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schemeClr val="bg1"/>
                </a:solidFill>
                <a:latin typeface="Cambria" panose="02040503050406030204" pitchFamily="18" charset="0"/>
              </a:rPr>
              <a:t>Stage 3: working through the swamp (</a:t>
            </a:r>
            <a:r>
              <a:rPr lang="en-US" altLang="es-MX" sz="2800" b="1" i="1" dirty="0" err="1">
                <a:solidFill>
                  <a:schemeClr val="bg1"/>
                </a:solidFill>
                <a:latin typeface="Cambria" panose="02040503050406030204" pitchFamily="18" charset="0"/>
              </a:rPr>
              <a:t>con’t</a:t>
            </a:r>
            <a:r>
              <a:rPr lang="en-US" altLang="es-MX" sz="2800" b="1" i="1" dirty="0">
                <a:solidFill>
                  <a:schemeClr val="bg1"/>
                </a:solidFill>
                <a:latin typeface="Cambria" panose="02040503050406030204" pitchFamily="18" charset="0"/>
              </a:rPr>
              <a:t>)</a:t>
            </a:r>
            <a:endParaRPr lang="en-US" altLang="es-MX" sz="2800" i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2133600"/>
            <a:ext cx="8040584" cy="3452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3000"/>
              </a:lnSpc>
            </a:pPr>
            <a:r>
              <a:rPr lang="en-US" altLang="es-MX" sz="28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 </a:t>
            </a:r>
            <a:r>
              <a:rPr lang="en-US" altLang="es-MX" sz="2800" b="1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goal of therapy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is to </a:t>
            </a:r>
            <a:r>
              <a:rPr lang="en-US" altLang="es-MX" sz="2800" dirty="0" err="1">
                <a:solidFill>
                  <a:schemeClr val="accent4">
                    <a:lumMod val="50000"/>
                  </a:schemeClr>
                </a:solidFill>
                <a:latin typeface="Calibri"/>
              </a:rPr>
              <a:t>reinfoce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the changes and </a:t>
            </a:r>
            <a:endParaRPr lang="en-US" altLang="es-MX" sz="28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build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an environment where a person can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:</a:t>
            </a:r>
          </a:p>
          <a:p>
            <a:pPr eaLnBrk="1" hangingPunct="1">
              <a:lnSpc>
                <a:spcPts val="3000"/>
              </a:lnSpc>
            </a:pP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8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</a:t>
            </a: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 &gt;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continue to experience their self</a:t>
            </a:r>
          </a:p>
          <a:p>
            <a:pPr eaLnBrk="1" hangingPunct="1">
              <a:lnSpc>
                <a:spcPts val="29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</a:t>
            </a: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 &gt;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experience the range of affects that arise </a:t>
            </a:r>
          </a:p>
          <a:p>
            <a:pPr eaLnBrk="1" hangingPunct="1">
              <a:lnSpc>
                <a:spcPts val="29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  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when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 self is touched</a:t>
            </a:r>
          </a:p>
          <a:p>
            <a:pPr eaLnBrk="1" hangingPunct="1">
              <a:lnSpc>
                <a:spcPts val="38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</a:t>
            </a: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 &gt;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embrace the wounded part and</a:t>
            </a:r>
          </a:p>
          <a:p>
            <a:pPr eaLnBrk="1" hangingPunct="1">
              <a:lnSpc>
                <a:spcPts val="38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     </a:t>
            </a: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&gt; </a:t>
            </a: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as a result, alter behavior in the present </a:t>
            </a:r>
          </a:p>
        </p:txBody>
      </p:sp>
    </p:spTree>
    <p:extLst>
      <p:ext uri="{BB962C8B-B14F-4D97-AF65-F5344CB8AC3E}">
        <p14:creationId xmlns:p14="http://schemas.microsoft.com/office/powerpoint/2010/main" val="276529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823973" y="3810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schemeClr val="bg1"/>
                </a:solidFill>
                <a:latin typeface="Cambria" panose="02040503050406030204" pitchFamily="18" charset="0"/>
              </a:rPr>
              <a:t>Stage 3: working through the swamp (</a:t>
            </a:r>
            <a:r>
              <a:rPr lang="en-US" altLang="es-MX" sz="2800" b="1" i="1" dirty="0" err="1">
                <a:solidFill>
                  <a:schemeClr val="bg1"/>
                </a:solidFill>
                <a:latin typeface="Cambria" panose="02040503050406030204" pitchFamily="18" charset="0"/>
              </a:rPr>
              <a:t>con’t</a:t>
            </a:r>
            <a:r>
              <a:rPr lang="en-US" altLang="es-MX" sz="2800" b="1" i="1" dirty="0">
                <a:solidFill>
                  <a:schemeClr val="bg1"/>
                </a:solidFill>
                <a:latin typeface="Cambria" panose="02040503050406030204" pitchFamily="18" charset="0"/>
              </a:rPr>
              <a:t>)</a:t>
            </a:r>
            <a:endParaRPr lang="en-US" altLang="es-MX" sz="2800" i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2133600"/>
            <a:ext cx="8305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3000"/>
              </a:lnSpc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In stage one of therapy,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people come to get the </a:t>
            </a:r>
          </a:p>
          <a:p>
            <a:pPr eaLnBrk="1" hangingPunct="1">
              <a:lnSpc>
                <a:spcPts val="30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therapist to feed the dragon</a:t>
            </a:r>
          </a:p>
          <a:p>
            <a:pPr eaLnBrk="1" hangingPunct="1">
              <a:lnSpc>
                <a:spcPts val="3000"/>
              </a:lnSpc>
            </a:pPr>
            <a:endParaRPr lang="en-US" altLang="es-MX" sz="2800" b="1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8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In stage two of therapy,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people want the therapist to </a:t>
            </a:r>
          </a:p>
          <a:p>
            <a:pPr eaLnBrk="1" hangingPunct="1">
              <a:lnSpc>
                <a:spcPts val="30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slay or fix the dragon</a:t>
            </a:r>
          </a:p>
          <a:p>
            <a:pPr eaLnBrk="1" hangingPunct="1">
              <a:lnSpc>
                <a:spcPts val="3000"/>
              </a:lnSpc>
            </a:pPr>
            <a:endParaRPr lang="en-US" altLang="es-MX" sz="2800" b="1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8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8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In stage three of therapy,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people use the therapist to </a:t>
            </a:r>
          </a:p>
          <a:p>
            <a:pPr eaLnBrk="1" hangingPunct="1">
              <a:lnSpc>
                <a:spcPts val="3000"/>
              </a:lnSpc>
            </a:pPr>
            <a:r>
              <a:rPr lang="en-US" altLang="es-MX" sz="28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try out new approaches to embrace the dragon</a:t>
            </a:r>
            <a:endParaRPr lang="en-US" altLang="es-MX" sz="28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760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585714" y="1524000"/>
            <a:ext cx="8482086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buFont typeface="Arial" pitchFamily="34" charset="0"/>
              <a:buNone/>
            </a:pPr>
            <a:r>
              <a:rPr lang="en-US" altLang="es-MX" sz="2600" b="1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Difficult people don’t easily learn from experience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600" b="1" i="1" dirty="0">
                <a:solidFill>
                  <a:srgbClr val="C00000"/>
                </a:solidFill>
                <a:latin typeface="Calibri"/>
              </a:rPr>
              <a:t>      </a:t>
            </a:r>
            <a:r>
              <a:rPr lang="en-US" altLang="es-MX" sz="26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So they keep making the same mistakes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sz="2600" b="1" i="1" dirty="0">
              <a:solidFill>
                <a:srgbClr val="C0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sz="2600" b="1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Difficult </a:t>
            </a:r>
            <a:r>
              <a:rPr lang="en-US" altLang="es-MX" sz="2600" b="1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people aren’t inherently “bad” </a:t>
            </a:r>
            <a:r>
              <a:rPr lang="en-US" altLang="es-MX" sz="26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but their behavior leads others to judge them harshly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sz="2600" b="1" i="1" dirty="0">
              <a:solidFill>
                <a:srgbClr val="C0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endParaRPr lang="en-US" altLang="es-MX" sz="2600" b="1" i="1" dirty="0" smtClean="0">
              <a:solidFill>
                <a:srgbClr val="C00000"/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sz="2600" b="1" i="1" dirty="0" smtClean="0">
                <a:solidFill>
                  <a:srgbClr val="C00000"/>
                </a:solidFill>
                <a:latin typeface="Calibri"/>
              </a:rPr>
              <a:t>Difficult </a:t>
            </a:r>
            <a:r>
              <a:rPr lang="en-US" altLang="es-MX" sz="2600" b="1" i="1" dirty="0">
                <a:solidFill>
                  <a:srgbClr val="C00000"/>
                </a:solidFill>
                <a:latin typeface="Calibri"/>
              </a:rPr>
              <a:t>people often end up getting what they most fear: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600" b="1" i="1" dirty="0">
                <a:solidFill>
                  <a:srgbClr val="C00000"/>
                </a:solidFill>
                <a:latin typeface="Calibri"/>
              </a:rPr>
              <a:t>    </a:t>
            </a:r>
            <a:r>
              <a:rPr lang="en-US" altLang="es-MX" sz="26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Rejection       </a:t>
            </a:r>
            <a:r>
              <a:rPr lang="en-US" altLang="es-MX" sz="26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Impotence       </a:t>
            </a:r>
            <a:r>
              <a:rPr lang="en-US" altLang="es-MX" sz="26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  Vulnerability       </a:t>
            </a:r>
            <a:r>
              <a:rPr lang="en-US" altLang="es-MX" sz="26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Shame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6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  </a:t>
            </a:r>
            <a:r>
              <a:rPr lang="en-US" altLang="es-MX" sz="26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Isolation        Loneliness           Hurt                     Chaos</a:t>
            </a:r>
            <a:endParaRPr lang="en-US" altLang="es-MX" sz="2600" dirty="0">
              <a:solidFill>
                <a:schemeClr val="accent1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sz="2600" b="1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   </a:t>
            </a:r>
            <a:r>
              <a:rPr lang="en-US" altLang="es-MX" sz="26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Failure           </a:t>
            </a:r>
            <a:r>
              <a:rPr lang="en-US" altLang="es-MX" sz="26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Abandonment   </a:t>
            </a:r>
            <a:r>
              <a:rPr lang="en-US" altLang="es-MX" sz="26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Abuse                   Alone</a:t>
            </a:r>
            <a:endParaRPr lang="en-US" altLang="es-MX" sz="2600" dirty="0">
              <a:solidFill>
                <a:schemeClr val="accent1">
                  <a:lumMod val="50000"/>
                </a:schemeClr>
              </a:solidFill>
              <a:latin typeface="Calibri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2069843" y="381000"/>
            <a:ext cx="49758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Characteristics (continued)</a:t>
            </a:r>
          </a:p>
        </p:txBody>
      </p:sp>
    </p:spTree>
    <p:extLst>
      <p:ext uri="{BB962C8B-B14F-4D97-AF65-F5344CB8AC3E}">
        <p14:creationId xmlns:p14="http://schemas.microsoft.com/office/powerpoint/2010/main" val="3316656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823973" y="3810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schemeClr val="bg1"/>
                </a:solidFill>
                <a:latin typeface="Cambria" panose="02040503050406030204" pitchFamily="18" charset="0"/>
              </a:rPr>
              <a:t>Stage 4: Integrating a new life</a:t>
            </a:r>
            <a:endParaRPr lang="en-US" altLang="es-MX" sz="2800" i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981200"/>
            <a:ext cx="83058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3000"/>
              </a:lnSpc>
            </a:pPr>
            <a:r>
              <a:rPr lang="en-US" altLang="es-MX" sz="26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 goal of the final stage of therapy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is to integrate  </a:t>
            </a: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changes into a new way of life</a:t>
            </a:r>
          </a:p>
          <a:p>
            <a:pPr eaLnBrk="1" hangingPunct="1">
              <a:lnSpc>
                <a:spcPts val="3000"/>
              </a:lnSpc>
            </a:pPr>
            <a:endParaRPr lang="en-US" altLang="es-MX" sz="2600" b="1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 therapist is now more of a collaborator. 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 </a:t>
            </a: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transference is diluted by less frequent visits, by being in </a:t>
            </a: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group rather than individual therapy, or by other growth </a:t>
            </a: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efforts on the part of the client.</a:t>
            </a:r>
          </a:p>
          <a:p>
            <a:pPr eaLnBrk="1" hangingPunct="1">
              <a:lnSpc>
                <a:spcPts val="3000"/>
              </a:lnSpc>
            </a:pPr>
            <a:endParaRPr lang="en-US" altLang="es-MX" sz="2600" b="1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 therapist becomes a “check in” point,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to be called </a:t>
            </a: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when needed.</a:t>
            </a: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9623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823973" y="3810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schemeClr val="bg1"/>
                </a:solidFill>
                <a:latin typeface="Cambria" panose="02040503050406030204" pitchFamily="18" charset="0"/>
              </a:rPr>
              <a:t>Stage 4 (</a:t>
            </a:r>
            <a:r>
              <a:rPr lang="en-US" altLang="es-MX" sz="2800" b="1" i="1" dirty="0" err="1">
                <a:solidFill>
                  <a:schemeClr val="bg1"/>
                </a:solidFill>
                <a:latin typeface="Cambria" panose="02040503050406030204" pitchFamily="18" charset="0"/>
              </a:rPr>
              <a:t>con’t</a:t>
            </a:r>
            <a:r>
              <a:rPr lang="en-US" altLang="es-MX" sz="2800" b="1" i="1" dirty="0">
                <a:solidFill>
                  <a:schemeClr val="bg1"/>
                </a:solidFill>
                <a:latin typeface="Cambria" panose="02040503050406030204" pitchFamily="18" charset="0"/>
              </a:rPr>
              <a:t>)</a:t>
            </a:r>
            <a:endParaRPr lang="en-US" altLang="es-MX" sz="2800" i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981200"/>
            <a:ext cx="83058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3000"/>
              </a:lnSpc>
            </a:pPr>
            <a:r>
              <a:rPr lang="en-US" altLang="es-MX" sz="2600" dirty="0" smtClean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Difficult people come to therapy having created difficult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situations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in their lives:</a:t>
            </a:r>
          </a:p>
          <a:p>
            <a:pPr eaLnBrk="1" hangingPunct="1">
              <a:lnSpc>
                <a:spcPts val="3000"/>
              </a:lnSpc>
            </a:pP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</a:t>
            </a:r>
            <a:r>
              <a:rPr lang="en-US" altLang="es-MX" sz="2600" dirty="0" smtClean="0">
                <a:solidFill>
                  <a:srgbClr val="EA0000"/>
                </a:solidFill>
                <a:latin typeface="Calibri"/>
              </a:rPr>
              <a:t>→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primary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relationships    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</a:t>
            </a:r>
            <a:r>
              <a:rPr lang="en-US" altLang="es-MX" sz="2600" dirty="0" smtClean="0">
                <a:solidFill>
                  <a:srgbClr val="EA0000"/>
                </a:solidFill>
                <a:latin typeface="Calibri"/>
              </a:rPr>
              <a:t>→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in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their families</a:t>
            </a: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	</a:t>
            </a:r>
            <a:r>
              <a:rPr lang="en-US" altLang="es-MX" sz="2600" dirty="0" smtClean="0">
                <a:solidFill>
                  <a:srgbClr val="EA0000"/>
                </a:solidFill>
                <a:latin typeface="Calibri"/>
              </a:rPr>
              <a:t>→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work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and education        </a:t>
            </a:r>
            <a:r>
              <a:rPr lang="en-US" altLang="es-MX" sz="2600" dirty="0" smtClean="0">
                <a:solidFill>
                  <a:srgbClr val="EA0000"/>
                </a:solidFill>
                <a:latin typeface="Calibri"/>
              </a:rPr>
              <a:t>	→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legally</a:t>
            </a: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	</a:t>
            </a:r>
            <a:r>
              <a:rPr lang="en-US" altLang="es-MX" sz="2600" dirty="0" smtClean="0">
                <a:solidFill>
                  <a:srgbClr val="EA0000"/>
                </a:solidFill>
                <a:latin typeface="Calibri"/>
              </a:rPr>
              <a:t>→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physically                           	</a:t>
            </a:r>
            <a:r>
              <a:rPr lang="en-US" altLang="es-MX" sz="2600" dirty="0" smtClean="0">
                <a:solidFill>
                  <a:srgbClr val="EA0000"/>
                </a:solidFill>
                <a:latin typeface="Calibri"/>
              </a:rPr>
              <a:t>→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spiritually</a:t>
            </a: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It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takes years to reconcile past with present.</a:t>
            </a:r>
          </a:p>
          <a:p>
            <a:pPr eaLnBrk="1" hangingPunct="1">
              <a:lnSpc>
                <a:spcPts val="3000"/>
              </a:lnSpc>
            </a:pP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es-MX" sz="2600" dirty="0">
                <a:solidFill>
                  <a:srgbClr val="EA0000"/>
                </a:solidFill>
                <a:latin typeface="Calibri"/>
              </a:rPr>
              <a:t>•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Recovery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is a process, not an outcome</a:t>
            </a:r>
          </a:p>
        </p:txBody>
      </p:sp>
    </p:spTree>
    <p:extLst>
      <p:ext uri="{BB962C8B-B14F-4D97-AF65-F5344CB8AC3E}">
        <p14:creationId xmlns:p14="http://schemas.microsoft.com/office/powerpoint/2010/main" val="83751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823973" y="3810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schemeClr val="bg1"/>
                </a:solidFill>
                <a:latin typeface="Cambria" panose="02040503050406030204" pitchFamily="18" charset="0"/>
              </a:rPr>
              <a:t>Healing is sufficient when: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9100" y="1676400"/>
            <a:ext cx="8305800" cy="4098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2600"/>
              </a:lnSpc>
            </a:pPr>
            <a:r>
              <a:rPr lang="en-US" altLang="es-MX" sz="2600" b="1" dirty="0" smtClean="0">
                <a:solidFill>
                  <a:srgbClr val="EA0000"/>
                </a:solidFill>
                <a:latin typeface="Calibri"/>
              </a:rPr>
              <a:t>→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We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can confront and resolve problems as they arise on a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6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day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to day basis</a:t>
            </a:r>
          </a:p>
          <a:p>
            <a:pPr eaLnBrk="1" hangingPunct="1">
              <a:lnSpc>
                <a:spcPts val="2600"/>
              </a:lnSpc>
            </a:pP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600"/>
              </a:lnSpc>
            </a:pPr>
            <a:r>
              <a:rPr lang="en-US" altLang="es-MX" sz="2600" b="1" dirty="0" smtClean="0">
                <a:solidFill>
                  <a:srgbClr val="EA0000"/>
                </a:solidFill>
                <a:latin typeface="Calibri"/>
              </a:rPr>
              <a:t>→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When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we have a network of people around us with whom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6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we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can truly be our SELF</a:t>
            </a:r>
          </a:p>
          <a:p>
            <a:pPr eaLnBrk="1" hangingPunct="1">
              <a:lnSpc>
                <a:spcPts val="2600"/>
              </a:lnSpc>
            </a:pP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600"/>
              </a:lnSpc>
            </a:pPr>
            <a:r>
              <a:rPr lang="en-US" altLang="es-MX" sz="2600" b="1" dirty="0" smtClean="0">
                <a:solidFill>
                  <a:srgbClr val="EA0000"/>
                </a:solidFill>
                <a:latin typeface="Calibri"/>
              </a:rPr>
              <a:t>→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When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we know who we are in relation to our </a:t>
            </a: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6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environment</a:t>
            </a: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600"/>
              </a:lnSpc>
            </a:pP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600"/>
              </a:lnSpc>
            </a:pPr>
            <a:r>
              <a:rPr lang="en-US" altLang="es-MX" sz="2600" b="1" dirty="0" smtClean="0">
                <a:solidFill>
                  <a:srgbClr val="EA0000"/>
                </a:solidFill>
                <a:latin typeface="Calibri"/>
              </a:rPr>
              <a:t>→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When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we can rejuvenate our SELF on a regular basis:</a:t>
            </a:r>
          </a:p>
          <a:p>
            <a:pPr eaLnBrk="1" hangingPunct="1">
              <a:lnSpc>
                <a:spcPts val="26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Physically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, emotionally, intellectually, interpersonally &amp;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</a:p>
          <a:p>
            <a:pPr eaLnBrk="1" hangingPunct="1">
              <a:lnSpc>
                <a:spcPts val="26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   spiritually</a:t>
            </a: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1047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823973" y="3810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schemeClr val="bg1"/>
                </a:solidFill>
                <a:latin typeface="Cambria" panose="02040503050406030204" pitchFamily="18" charset="0"/>
              </a:rPr>
              <a:t>For more information or follow-up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1905000"/>
            <a:ext cx="8305800" cy="3234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2600"/>
              </a:lnSpc>
            </a:pPr>
            <a:r>
              <a:rPr lang="en-US" altLang="es-MX" sz="2600" u="sng" dirty="0">
                <a:solidFill>
                  <a:schemeClr val="accent4">
                    <a:lumMod val="50000"/>
                  </a:schemeClr>
                </a:solidFill>
                <a:latin typeface="Cambria" panose="02040503050406030204" pitchFamily="18" charset="0"/>
              </a:rPr>
              <a:t>Bruce </a:t>
            </a:r>
            <a:r>
              <a:rPr lang="en-US" altLang="es-MX" sz="2600" u="sng" dirty="0" err="1">
                <a:solidFill>
                  <a:schemeClr val="accent4">
                    <a:lumMod val="50000"/>
                  </a:schemeClr>
                </a:solidFill>
                <a:latin typeface="Cambria" panose="02040503050406030204" pitchFamily="18" charset="0"/>
              </a:rPr>
              <a:t>Carruth</a:t>
            </a:r>
            <a:r>
              <a:rPr lang="en-US" altLang="es-MX" sz="2600" u="sng" dirty="0">
                <a:solidFill>
                  <a:schemeClr val="accent4">
                    <a:lumMod val="50000"/>
                  </a:schemeClr>
                </a:solidFill>
                <a:latin typeface="Cambria" panose="02040503050406030204" pitchFamily="18" charset="0"/>
              </a:rPr>
              <a:t>, Ph.D.</a:t>
            </a:r>
          </a:p>
          <a:p>
            <a:pPr eaLnBrk="1" hangingPunct="1">
              <a:lnSpc>
                <a:spcPts val="2600"/>
              </a:lnSpc>
            </a:pP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100"/>
              </a:lnSpc>
            </a:pP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brucecarruth@gmail.com</a:t>
            </a:r>
          </a:p>
          <a:p>
            <a:pPr eaLnBrk="1" hangingPunct="1">
              <a:lnSpc>
                <a:spcPts val="2100"/>
              </a:lnSpc>
            </a:pP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100"/>
              </a:lnSpc>
            </a:pP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brucecarruth.com</a:t>
            </a: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600"/>
              </a:lnSpc>
            </a:pPr>
            <a:endParaRPr lang="en-US" altLang="es-MX" sz="2600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600"/>
              </a:lnSpc>
            </a:pP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600"/>
              </a:lnSpc>
            </a:pP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US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telephone: 713-589-3250</a:t>
            </a:r>
          </a:p>
          <a:p>
            <a:pPr eaLnBrk="1" hangingPunct="1">
              <a:lnSpc>
                <a:spcPts val="2600"/>
              </a:lnSpc>
            </a:pPr>
            <a:endParaRPr lang="en-US" altLang="es-MX" sz="2600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eaLnBrk="1" hangingPunct="1">
              <a:lnSpc>
                <a:spcPts val="2600"/>
              </a:lnSpc>
            </a:pPr>
            <a:r>
              <a:rPr lang="en-US" altLang="es-MX" sz="26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MX </a:t>
            </a:r>
            <a:r>
              <a:rPr lang="en-US" altLang="es-MX" sz="2600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telephone: (52) 415-121-1169</a:t>
            </a:r>
          </a:p>
        </p:txBody>
      </p:sp>
    </p:spTree>
    <p:extLst>
      <p:ext uri="{BB962C8B-B14F-4D97-AF65-F5344CB8AC3E}">
        <p14:creationId xmlns:p14="http://schemas.microsoft.com/office/powerpoint/2010/main" val="848790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559334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160226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74615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724650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919649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457200" y="2057400"/>
            <a:ext cx="8482086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buFont typeface="Arial" pitchFamily="34" charset="0"/>
              <a:buNone/>
            </a:pPr>
            <a:r>
              <a:rPr lang="en-US" altLang="es-MX" sz="2700" dirty="0" smtClean="0">
                <a:solidFill>
                  <a:srgbClr val="C00000"/>
                </a:solidFill>
                <a:latin typeface="Calibri"/>
              </a:rPr>
              <a:t>• </a:t>
            </a:r>
            <a:r>
              <a:rPr lang="en-US" altLang="es-MX" sz="27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Difficult </a:t>
            </a:r>
            <a:r>
              <a:rPr lang="en-US" altLang="es-MX" sz="27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people (more often than not) end up as victims, </a:t>
            </a:r>
            <a:r>
              <a:rPr lang="en-US" altLang="es-MX" sz="27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s-MX" sz="27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7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 with </a:t>
            </a:r>
            <a:r>
              <a:rPr lang="en-US" altLang="es-MX" sz="27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life centered around their “trauma drama”.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sz="2700" dirty="0">
              <a:solidFill>
                <a:schemeClr val="accent1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sz="2700" dirty="0" smtClean="0">
                <a:solidFill>
                  <a:srgbClr val="C00000"/>
                </a:solidFill>
                <a:latin typeface="Calibri"/>
              </a:rPr>
              <a:t>•</a:t>
            </a:r>
            <a:r>
              <a:rPr lang="en-US" altLang="es-MX" sz="27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Every </a:t>
            </a:r>
            <a:r>
              <a:rPr lang="en-US" altLang="es-MX" sz="27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family has a few (and sometimes more than a few) </a:t>
            </a:r>
            <a:endParaRPr lang="en-US" altLang="es-MX" sz="2700" dirty="0" smtClean="0">
              <a:solidFill>
                <a:schemeClr val="accent1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sz="27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7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 difficult </a:t>
            </a:r>
            <a:r>
              <a:rPr lang="en-US" altLang="es-MX" sz="27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people </a:t>
            </a:r>
          </a:p>
          <a:p>
            <a:pPr eaLnBrk="1" hangingPunct="1">
              <a:buFont typeface="Arial" pitchFamily="34" charset="0"/>
              <a:buNone/>
            </a:pPr>
            <a:endParaRPr lang="en-US" altLang="es-MX" sz="2700" dirty="0">
              <a:solidFill>
                <a:schemeClr val="accent1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sz="2700" dirty="0" smtClean="0">
                <a:solidFill>
                  <a:srgbClr val="C00000"/>
                </a:solidFill>
                <a:latin typeface="Calibri"/>
              </a:rPr>
              <a:t>•</a:t>
            </a:r>
            <a:r>
              <a:rPr lang="en-US" altLang="es-MX" sz="27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Difficult </a:t>
            </a:r>
            <a:r>
              <a:rPr lang="en-US" altLang="es-MX" sz="27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people tend to raise difficult children and pass </a:t>
            </a:r>
            <a:endParaRPr lang="en-US" altLang="es-MX" sz="2700" dirty="0" smtClean="0">
              <a:solidFill>
                <a:schemeClr val="accent1">
                  <a:lumMod val="50000"/>
                </a:schemeClr>
              </a:solidFill>
              <a:latin typeface="Calibri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altLang="es-MX" sz="27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s-MX" sz="27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 along </a:t>
            </a:r>
            <a:r>
              <a:rPr lang="en-US" altLang="es-MX" sz="27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the problems generationally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2069843" y="381000"/>
            <a:ext cx="49758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Characteristics (continued)</a:t>
            </a:r>
          </a:p>
        </p:txBody>
      </p:sp>
    </p:spTree>
    <p:extLst>
      <p:ext uri="{BB962C8B-B14F-4D97-AF65-F5344CB8AC3E}">
        <p14:creationId xmlns:p14="http://schemas.microsoft.com/office/powerpoint/2010/main" val="2629585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330957" y="1676400"/>
            <a:ext cx="8482086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Font typeface="Arial" pitchFamily="34" charset="0"/>
              <a:buNone/>
            </a:pPr>
            <a:r>
              <a:rPr lang="en-US" altLang="es-MX" sz="32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And </a:t>
            </a:r>
            <a:r>
              <a:rPr lang="en-US" altLang="es-MX" sz="3200" b="1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many of us are difficult in context or at </a:t>
            </a:r>
            <a:endParaRPr lang="en-US" altLang="es-MX" sz="3200" b="1" dirty="0" smtClean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en-US" altLang="es-MX" sz="32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times </a:t>
            </a:r>
            <a:r>
              <a:rPr lang="en-US" altLang="es-MX" sz="3200" b="1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in our lives </a:t>
            </a:r>
          </a:p>
          <a:p>
            <a:pPr algn="ctr" eaLnBrk="1" hangingPunct="1">
              <a:buFont typeface="Arial" pitchFamily="34" charset="0"/>
              <a:buNone/>
            </a:pPr>
            <a:endParaRPr lang="en-US" altLang="es-MX" sz="3200" b="1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en-US" altLang="es-MX" sz="3200" b="1" dirty="0">
                <a:solidFill>
                  <a:schemeClr val="accent4">
                    <a:lumMod val="50000"/>
                  </a:schemeClr>
                </a:solidFill>
                <a:latin typeface="Calibri"/>
              </a:rPr>
              <a:t>But some people are difficult MOST of the time and across </a:t>
            </a:r>
            <a:r>
              <a:rPr lang="en-US" altLang="es-MX" sz="3200" b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contexts</a:t>
            </a:r>
          </a:p>
          <a:p>
            <a:pPr algn="ctr" eaLnBrk="1" hangingPunct="1">
              <a:buFont typeface="Arial" pitchFamily="34" charset="0"/>
              <a:buNone/>
            </a:pPr>
            <a:endParaRPr lang="en-US" altLang="es-MX" sz="3200" b="1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en-US" altLang="es-MX" sz="3200" i="1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And the harder they struggle, the more difficult they can become</a:t>
            </a:r>
            <a:endParaRPr lang="en-US" altLang="es-MX" sz="3200" i="1" dirty="0">
              <a:solidFill>
                <a:schemeClr val="accent4">
                  <a:lumMod val="50000"/>
                </a:schemeClr>
              </a:solidFill>
              <a:latin typeface="Calibri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762000" y="1524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We’ve all had </a:t>
            </a:r>
            <a:r>
              <a:rPr lang="en-US" altLang="es-MX" sz="2800" b="1" i="1" dirty="0">
                <a:solidFill>
                  <a:srgbClr val="FF3D29"/>
                </a:solidFill>
                <a:latin typeface="Cambria" panose="02040503050406030204" pitchFamily="18" charset="0"/>
              </a:rPr>
              <a:t>“worst” </a:t>
            </a:r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times in our lives and behaved in </a:t>
            </a:r>
            <a:r>
              <a:rPr lang="en-US" altLang="es-MX" sz="2800" b="1" i="1" dirty="0">
                <a:solidFill>
                  <a:srgbClr val="FF3D29"/>
                </a:solidFill>
                <a:latin typeface="Cambria" panose="02040503050406030204" pitchFamily="18" charset="0"/>
              </a:rPr>
              <a:t>“difficult” </a:t>
            </a:r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ways</a:t>
            </a:r>
          </a:p>
        </p:txBody>
      </p:sp>
    </p:spTree>
    <p:extLst>
      <p:ext uri="{BB962C8B-B14F-4D97-AF65-F5344CB8AC3E}">
        <p14:creationId xmlns:p14="http://schemas.microsoft.com/office/powerpoint/2010/main" val="198006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r>
              <a:rPr lang="en-US" sz="1400" b="1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Bruce Carruth, Ph.D.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8454" y="0"/>
            <a:ext cx="9172454" cy="1219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b"/>
          <a:lstStyle/>
          <a:p>
            <a:pPr algn="r" fontAlgn="auto">
              <a:spcAft>
                <a:spcPts val="0"/>
              </a:spcAft>
              <a:buFont typeface="Arial"/>
              <a:buNone/>
              <a:defRPr/>
            </a:pPr>
            <a:endParaRPr lang="en-US" sz="1400" b="1" i="1" dirty="0">
              <a:solidFill>
                <a:srgbClr val="76CECC"/>
              </a:solidFill>
              <a:latin typeface="Cambria"/>
              <a:cs typeface="Cambria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762000" y="152400"/>
            <a:ext cx="74675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s-MX" sz="2800" b="1" i="1" dirty="0">
                <a:solidFill>
                  <a:prstClr val="white"/>
                </a:solidFill>
                <a:latin typeface="Cambria" panose="02040503050406030204" pitchFamily="18" charset="0"/>
              </a:rPr>
              <a:t>Most of us in early childhood develop core psychological assets and attributes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4" y="1752600"/>
            <a:ext cx="36575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Centeredness                     Self-esteem                         Potency                               Integrity                               Self-support                         Generosity                           Perseverance</a:t>
            </a:r>
          </a:p>
          <a:p>
            <a:endParaRPr lang="es-MX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724403" y="1752600"/>
            <a:ext cx="36575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Curiosity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Trust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Competence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Self discipline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Self-soothing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Empathy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Self boundaries </a:t>
            </a:r>
          </a:p>
          <a:p>
            <a:endParaRPr lang="es-MX" sz="2800" dirty="0"/>
          </a:p>
        </p:txBody>
      </p:sp>
      <p:sp>
        <p:nvSpPr>
          <p:cNvPr id="3" name="Rectangle 2"/>
          <p:cNvSpPr/>
          <p:nvPr/>
        </p:nvSpPr>
        <p:spPr>
          <a:xfrm>
            <a:off x="2286001" y="4876800"/>
            <a:ext cx="44502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Font typeface="Arial" pitchFamily="34" charset="0"/>
              <a:buNone/>
            </a:pPr>
            <a:r>
              <a:rPr lang="en-US" altLang="es-MX" sz="2800" dirty="0" smtClean="0">
                <a:solidFill>
                  <a:schemeClr val="accent4">
                    <a:lumMod val="50000"/>
                  </a:schemeClr>
                </a:solidFill>
                <a:latin typeface="Calibri"/>
              </a:rPr>
              <a:t>Capacity to bond and attach </a:t>
            </a:r>
          </a:p>
        </p:txBody>
      </p:sp>
    </p:spTree>
    <p:extLst>
      <p:ext uri="{BB962C8B-B14F-4D97-AF65-F5344CB8AC3E}">
        <p14:creationId xmlns:p14="http://schemas.microsoft.com/office/powerpoint/2010/main" val="3414377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entury Gothic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entury Gothic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3484</Words>
  <Application>Microsoft Macintosh PowerPoint</Application>
  <PresentationFormat>On-screen Show (4:3)</PresentationFormat>
  <Paragraphs>699</Paragraphs>
  <Slides>68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68</vt:i4>
      </vt:variant>
    </vt:vector>
  </HeadingPairs>
  <TitlesOfParts>
    <vt:vector size="70" baseType="lpstr">
      <vt:lpstr>Default Design</vt:lpstr>
      <vt:lpstr>Office Theme</vt:lpstr>
      <vt:lpstr>Difficult People:  Difficult Patients</vt:lpstr>
      <vt:lpstr>Difficult People</vt:lpstr>
      <vt:lpstr>Difficult People</vt:lpstr>
      <vt:lpstr>Difficult People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Difficult People:  Difficult Patients</dc:title>
  <dc:creator>Bruce</dc:creator>
  <cp:lastModifiedBy>Bruce Carruth User</cp:lastModifiedBy>
  <cp:revision>65</cp:revision>
  <dcterms:created xsi:type="dcterms:W3CDTF">2004-06-24T15:59:27Z</dcterms:created>
  <dcterms:modified xsi:type="dcterms:W3CDTF">2015-07-07T15:52:03Z</dcterms:modified>
</cp:coreProperties>
</file>